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x="9144000" cy="6858000"/>
  <p:notesSz cx="9144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8363" y="1270"/>
            <a:ext cx="8907272" cy="14333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07340" y="1139947"/>
            <a:ext cx="7597140" cy="4668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g"/><Relationship Id="rId11" Type="http://schemas.openxmlformats.org/officeDocument/2006/relationships/image" Target="../media/image10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Relationship Id="rId3" Type="http://schemas.openxmlformats.org/officeDocument/2006/relationships/image" Target="../media/image36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Relationship Id="rId3" Type="http://schemas.openxmlformats.org/officeDocument/2006/relationships/image" Target="../media/image40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Relationship Id="rId3" Type="http://schemas.openxmlformats.org/officeDocument/2006/relationships/image" Target="../media/image43.jpg"/><Relationship Id="rId4" Type="http://schemas.openxmlformats.org/officeDocument/2006/relationships/image" Target="../media/image44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jpg"/><Relationship Id="rId10" Type="http://schemas.openxmlformats.org/officeDocument/2006/relationships/image" Target="../media/image55.png"/><Relationship Id="rId11" Type="http://schemas.openxmlformats.org/officeDocument/2006/relationships/image" Target="../media/image56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Relationship Id="rId3" Type="http://schemas.openxmlformats.org/officeDocument/2006/relationships/image" Target="../media/image15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2971800"/>
            <a:ext cx="9144000" cy="722630"/>
          </a:xfrm>
          <a:custGeom>
            <a:avLst/>
            <a:gdLst/>
            <a:ahLst/>
            <a:cxnLst/>
            <a:rect l="l" t="t" r="r" b="b"/>
            <a:pathLst>
              <a:path w="9144000" h="722629">
                <a:moveTo>
                  <a:pt x="9144000" y="0"/>
                </a:moveTo>
                <a:lnTo>
                  <a:pt x="0" y="0"/>
                </a:lnTo>
                <a:lnTo>
                  <a:pt x="0" y="722376"/>
                </a:lnTo>
                <a:lnTo>
                  <a:pt x="9144000" y="722376"/>
                </a:lnTo>
                <a:lnTo>
                  <a:pt x="9144000" y="0"/>
                </a:lnTo>
                <a:close/>
              </a:path>
            </a:pathLst>
          </a:custGeom>
          <a:solidFill>
            <a:srgbClr val="789A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5596509" y="1091336"/>
            <a:ext cx="3258185" cy="11823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12700" marR="5080" indent="519430">
              <a:lnSpc>
                <a:spcPct val="114999"/>
              </a:lnSpc>
              <a:spcBef>
                <a:spcPts val="100"/>
              </a:spcBef>
            </a:pPr>
            <a:r>
              <a:rPr dirty="0" sz="2200" spc="125">
                <a:latin typeface="Tahoma"/>
                <a:cs typeface="Tahoma"/>
              </a:rPr>
              <a:t>Community</a:t>
            </a:r>
            <a:r>
              <a:rPr dirty="0" sz="2200" spc="-55">
                <a:latin typeface="Tahoma"/>
                <a:cs typeface="Tahoma"/>
              </a:rPr>
              <a:t> </a:t>
            </a:r>
            <a:r>
              <a:rPr dirty="0" sz="2200" spc="60">
                <a:latin typeface="Tahoma"/>
                <a:cs typeface="Tahoma"/>
              </a:rPr>
              <a:t>Gardens </a:t>
            </a:r>
            <a:r>
              <a:rPr dirty="0" sz="2200" spc="90">
                <a:latin typeface="Tahoma"/>
                <a:cs typeface="Tahoma"/>
              </a:rPr>
              <a:t>Binghamton</a:t>
            </a:r>
            <a:r>
              <a:rPr dirty="0" sz="2200" spc="-105">
                <a:latin typeface="Tahoma"/>
                <a:cs typeface="Tahoma"/>
              </a:rPr>
              <a:t> </a:t>
            </a:r>
            <a:r>
              <a:rPr dirty="0" sz="2200" spc="105">
                <a:latin typeface="Tahoma"/>
                <a:cs typeface="Tahoma"/>
              </a:rPr>
              <a:t>Urban</a:t>
            </a:r>
            <a:r>
              <a:rPr dirty="0" sz="2200" spc="-95">
                <a:latin typeface="Tahoma"/>
                <a:cs typeface="Tahoma"/>
              </a:rPr>
              <a:t> </a:t>
            </a:r>
            <a:r>
              <a:rPr dirty="0" sz="2200" spc="50">
                <a:latin typeface="Tahoma"/>
                <a:cs typeface="Tahoma"/>
              </a:rPr>
              <a:t>Farm </a:t>
            </a:r>
            <a:r>
              <a:rPr dirty="0" sz="2200" spc="100">
                <a:latin typeface="Tahoma"/>
                <a:cs typeface="Tahoma"/>
              </a:rPr>
              <a:t>Youth</a:t>
            </a:r>
            <a:r>
              <a:rPr dirty="0" sz="2200" spc="-95">
                <a:latin typeface="Tahoma"/>
                <a:cs typeface="Tahoma"/>
              </a:rPr>
              <a:t> </a:t>
            </a:r>
            <a:r>
              <a:rPr dirty="0" sz="2200" spc="100">
                <a:latin typeface="Tahoma"/>
                <a:cs typeface="Tahoma"/>
              </a:rPr>
              <a:t>Empowerment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346442" y="2300173"/>
            <a:ext cx="1508125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70">
                <a:solidFill>
                  <a:srgbClr val="000000"/>
                </a:solidFill>
              </a:rPr>
              <a:t>Farm</a:t>
            </a:r>
            <a:r>
              <a:rPr dirty="0" sz="2200" spc="-90">
                <a:solidFill>
                  <a:srgbClr val="000000"/>
                </a:solidFill>
              </a:rPr>
              <a:t> </a:t>
            </a:r>
            <a:r>
              <a:rPr dirty="0" sz="2200" spc="-20">
                <a:solidFill>
                  <a:srgbClr val="000000"/>
                </a:solidFill>
              </a:rPr>
              <a:t>Share</a:t>
            </a:r>
            <a:endParaRPr sz="2200"/>
          </a:p>
        </p:txBody>
      </p:sp>
      <p:sp>
        <p:nvSpPr>
          <p:cNvPr id="5" name="object 5" descr=""/>
          <p:cNvSpPr txBox="1"/>
          <p:nvPr/>
        </p:nvSpPr>
        <p:spPr>
          <a:xfrm>
            <a:off x="1186078" y="3060268"/>
            <a:ext cx="6771005" cy="42290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937510" algn="l"/>
              </a:tabLst>
            </a:pPr>
            <a:r>
              <a:rPr dirty="0" sz="2600" spc="120">
                <a:solidFill>
                  <a:srgbClr val="FFFFFF"/>
                </a:solidFill>
                <a:latin typeface="Tahoma"/>
                <a:cs typeface="Tahoma"/>
              </a:rPr>
              <a:t>GROWING</a:t>
            </a:r>
            <a:r>
              <a:rPr dirty="0" sz="26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600" spc="100">
                <a:solidFill>
                  <a:srgbClr val="FFFFFF"/>
                </a:solidFill>
                <a:latin typeface="Tahoma"/>
                <a:cs typeface="Tahoma"/>
              </a:rPr>
              <a:t>FOOD.</a:t>
            </a:r>
            <a:r>
              <a:rPr dirty="0" sz="260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dirty="0" sz="2600" spc="114">
                <a:solidFill>
                  <a:srgbClr val="FFFFFF"/>
                </a:solidFill>
                <a:latin typeface="Tahoma"/>
                <a:cs typeface="Tahoma"/>
              </a:rPr>
              <a:t>GROWING</a:t>
            </a:r>
            <a:r>
              <a:rPr dirty="0" sz="2600" spc="-1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600" spc="70">
                <a:solidFill>
                  <a:srgbClr val="FFFFFF"/>
                </a:solidFill>
                <a:latin typeface="Tahoma"/>
                <a:cs typeface="Tahoma"/>
              </a:rPr>
              <a:t>COMMUNITY.</a:t>
            </a:r>
            <a:endParaRPr sz="2600">
              <a:latin typeface="Tahoma"/>
              <a:cs typeface="Tahoma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639311"/>
            <a:ext cx="9143999" cy="1731264"/>
          </a:xfrm>
          <a:prstGeom prst="rect">
            <a:avLst/>
          </a:prstGeom>
        </p:spPr>
      </p:pic>
      <p:grpSp>
        <p:nvGrpSpPr>
          <p:cNvPr id="7" name="object 7" descr=""/>
          <p:cNvGrpSpPr/>
          <p:nvPr/>
        </p:nvGrpSpPr>
        <p:grpSpPr>
          <a:xfrm>
            <a:off x="228600" y="5534558"/>
            <a:ext cx="2778125" cy="1148715"/>
            <a:chOff x="228600" y="5534558"/>
            <a:chExt cx="2778125" cy="1148715"/>
          </a:xfrm>
        </p:grpSpPr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2316" y="5534558"/>
              <a:ext cx="589686" cy="274319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4580" y="5534558"/>
              <a:ext cx="185928" cy="274319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7544" y="5534558"/>
              <a:ext cx="597408" cy="274319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25600" y="5534558"/>
              <a:ext cx="185928" cy="274319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18513" y="5534558"/>
              <a:ext cx="678180" cy="274319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2316" y="5808573"/>
              <a:ext cx="2157730" cy="274624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2316" y="6083503"/>
              <a:ext cx="2764282" cy="274320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5372" y="6357823"/>
              <a:ext cx="1648079" cy="27432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8600" y="6400799"/>
              <a:ext cx="533400" cy="281940"/>
            </a:xfrm>
            <a:prstGeom prst="rect">
              <a:avLst/>
            </a:prstGeom>
          </p:spPr>
        </p:pic>
      </p:grpSp>
      <p:pic>
        <p:nvPicPr>
          <p:cNvPr id="17" name="object 17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69948" y="1212596"/>
            <a:ext cx="4767697" cy="136347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9144000" cy="1633855"/>
          </a:xfrm>
          <a:custGeom>
            <a:avLst/>
            <a:gdLst/>
            <a:ahLst/>
            <a:cxnLst/>
            <a:rect l="l" t="t" r="r" b="b"/>
            <a:pathLst>
              <a:path w="9144000" h="1633855">
                <a:moveTo>
                  <a:pt x="9144000" y="0"/>
                </a:moveTo>
                <a:lnTo>
                  <a:pt x="0" y="0"/>
                </a:lnTo>
                <a:lnTo>
                  <a:pt x="0" y="1633727"/>
                </a:lnTo>
                <a:lnTo>
                  <a:pt x="9144000" y="1633727"/>
                </a:lnTo>
                <a:lnTo>
                  <a:pt x="9144000" y="0"/>
                </a:lnTo>
                <a:close/>
              </a:path>
            </a:pathLst>
          </a:custGeom>
          <a:solidFill>
            <a:srgbClr val="789A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57504" rIns="0" bIns="0" rtlCol="0" vert="horz">
            <a:spAutoFit/>
          </a:bodyPr>
          <a:lstStyle/>
          <a:p>
            <a:pPr marL="3760470" marR="5080" indent="-3495040">
              <a:lnSpc>
                <a:spcPct val="100000"/>
              </a:lnSpc>
              <a:spcBef>
                <a:spcPts val="100"/>
              </a:spcBef>
            </a:pPr>
            <a:r>
              <a:rPr dirty="0" sz="3600" spc="155"/>
              <a:t>GREGORY</a:t>
            </a:r>
            <a:r>
              <a:rPr dirty="0" sz="3600" spc="-160"/>
              <a:t> </a:t>
            </a:r>
            <a:r>
              <a:rPr dirty="0" sz="3600" spc="185"/>
              <a:t>LANE</a:t>
            </a:r>
            <a:r>
              <a:rPr dirty="0" sz="3600" spc="-165"/>
              <a:t> </a:t>
            </a:r>
            <a:r>
              <a:rPr dirty="0" sz="3600" spc="150"/>
              <a:t>COMMUNITY</a:t>
            </a:r>
            <a:r>
              <a:rPr dirty="0" sz="3600" spc="-180"/>
              <a:t> </a:t>
            </a:r>
            <a:r>
              <a:rPr dirty="0" sz="3600" spc="170"/>
              <a:t>GARDEN </a:t>
            </a:r>
            <a:r>
              <a:rPr dirty="0" sz="3600" spc="70"/>
              <a:t>AFTER</a:t>
            </a:r>
            <a:endParaRPr sz="3600"/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600197"/>
            <a:ext cx="9143999" cy="525779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9144000" cy="1633855"/>
          </a:xfrm>
          <a:custGeom>
            <a:avLst/>
            <a:gdLst/>
            <a:ahLst/>
            <a:cxnLst/>
            <a:rect l="l" t="t" r="r" b="b"/>
            <a:pathLst>
              <a:path w="9144000" h="1633855">
                <a:moveTo>
                  <a:pt x="9144000" y="0"/>
                </a:moveTo>
                <a:lnTo>
                  <a:pt x="0" y="0"/>
                </a:lnTo>
                <a:lnTo>
                  <a:pt x="0" y="1633727"/>
                </a:lnTo>
                <a:lnTo>
                  <a:pt x="9144000" y="1633727"/>
                </a:lnTo>
                <a:lnTo>
                  <a:pt x="9144000" y="0"/>
                </a:lnTo>
                <a:close/>
              </a:path>
            </a:pathLst>
          </a:custGeom>
          <a:solidFill>
            <a:srgbClr val="789A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57504" rIns="0" bIns="0" rtlCol="0" vert="horz">
            <a:spAutoFit/>
          </a:bodyPr>
          <a:lstStyle/>
          <a:p>
            <a:pPr marL="3760470" marR="5080" indent="-3495040">
              <a:lnSpc>
                <a:spcPct val="100000"/>
              </a:lnSpc>
              <a:spcBef>
                <a:spcPts val="100"/>
              </a:spcBef>
            </a:pPr>
            <a:r>
              <a:rPr dirty="0" sz="3600" spc="155"/>
              <a:t>GREGORY</a:t>
            </a:r>
            <a:r>
              <a:rPr dirty="0" sz="3600" spc="-160"/>
              <a:t> </a:t>
            </a:r>
            <a:r>
              <a:rPr dirty="0" sz="3600" spc="185"/>
              <a:t>LANE</a:t>
            </a:r>
            <a:r>
              <a:rPr dirty="0" sz="3600" spc="-165"/>
              <a:t> </a:t>
            </a:r>
            <a:r>
              <a:rPr dirty="0" sz="3600" spc="150"/>
              <a:t>COMMUNITY</a:t>
            </a:r>
            <a:r>
              <a:rPr dirty="0" sz="3600" spc="-180"/>
              <a:t> </a:t>
            </a:r>
            <a:r>
              <a:rPr dirty="0" sz="3600" spc="170"/>
              <a:t>GARDEN </a:t>
            </a:r>
            <a:r>
              <a:rPr dirty="0" sz="3600" spc="70"/>
              <a:t>AFTER</a:t>
            </a:r>
            <a:endParaRPr sz="3600"/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641346"/>
            <a:ext cx="9143999" cy="521664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0268" y="1456944"/>
              <a:ext cx="7903463" cy="5401055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0"/>
              <a:ext cx="9144000" cy="1633855"/>
            </a:xfrm>
            <a:custGeom>
              <a:avLst/>
              <a:gdLst/>
              <a:ahLst/>
              <a:cxnLst/>
              <a:rect l="l" t="t" r="r" b="b"/>
              <a:pathLst>
                <a:path w="9144000" h="1633855">
                  <a:moveTo>
                    <a:pt x="9144000" y="0"/>
                  </a:moveTo>
                  <a:lnTo>
                    <a:pt x="0" y="0"/>
                  </a:lnTo>
                  <a:lnTo>
                    <a:pt x="0" y="1633727"/>
                  </a:lnTo>
                  <a:lnTo>
                    <a:pt x="9144000" y="1633727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789A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57504" rIns="0" bIns="0" rtlCol="0" vert="horz">
            <a:spAutoFit/>
          </a:bodyPr>
          <a:lstStyle/>
          <a:p>
            <a:pPr marL="3760470" marR="5080" indent="-3495040">
              <a:lnSpc>
                <a:spcPct val="100000"/>
              </a:lnSpc>
              <a:spcBef>
                <a:spcPts val="100"/>
              </a:spcBef>
            </a:pPr>
            <a:r>
              <a:rPr dirty="0" sz="3600" spc="155"/>
              <a:t>GREGORY</a:t>
            </a:r>
            <a:r>
              <a:rPr dirty="0" sz="3600" spc="-160"/>
              <a:t> </a:t>
            </a:r>
            <a:r>
              <a:rPr dirty="0" sz="3600" spc="185"/>
              <a:t>LANE</a:t>
            </a:r>
            <a:r>
              <a:rPr dirty="0" sz="3600" spc="-165"/>
              <a:t> </a:t>
            </a:r>
            <a:r>
              <a:rPr dirty="0" sz="3600" spc="150"/>
              <a:t>COMMUNITY</a:t>
            </a:r>
            <a:r>
              <a:rPr dirty="0" sz="3600" spc="-180"/>
              <a:t> </a:t>
            </a:r>
            <a:r>
              <a:rPr dirty="0" sz="3600" spc="170"/>
              <a:t>GARDEN </a:t>
            </a:r>
            <a:r>
              <a:rPr dirty="0" sz="3600" spc="70"/>
              <a:t>AFTER</a:t>
            </a:r>
            <a:endParaRPr sz="36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2400"/>
              <a:ext cx="9143999" cy="6705596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0"/>
              <a:ext cx="9144000" cy="1219200"/>
            </a:xfrm>
            <a:custGeom>
              <a:avLst/>
              <a:gdLst/>
              <a:ahLst/>
              <a:cxnLst/>
              <a:rect l="l" t="t" r="r" b="b"/>
              <a:pathLst>
                <a:path w="9144000" h="1219200">
                  <a:moveTo>
                    <a:pt x="9144000" y="0"/>
                  </a:moveTo>
                  <a:lnTo>
                    <a:pt x="0" y="0"/>
                  </a:lnTo>
                  <a:lnTo>
                    <a:pt x="0" y="1219200"/>
                  </a:lnTo>
                  <a:lnTo>
                    <a:pt x="9144000" y="12192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789A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61111" rIns="0" bIns="0" rtlCol="0" vert="horz">
            <a:spAutoFit/>
          </a:bodyPr>
          <a:lstStyle/>
          <a:p>
            <a:pPr marL="678815">
              <a:lnSpc>
                <a:spcPct val="100000"/>
              </a:lnSpc>
              <a:spcBef>
                <a:spcPts val="100"/>
              </a:spcBef>
            </a:pPr>
            <a:r>
              <a:rPr dirty="0" sz="4400" spc="220"/>
              <a:t>BINGHAMTON</a:t>
            </a:r>
            <a:r>
              <a:rPr dirty="0" sz="4400" spc="-225"/>
              <a:t> </a:t>
            </a:r>
            <a:r>
              <a:rPr dirty="0" sz="4400" spc="260"/>
              <a:t>URBAN</a:t>
            </a:r>
            <a:r>
              <a:rPr dirty="0" sz="4400" spc="-220"/>
              <a:t> </a:t>
            </a:r>
            <a:r>
              <a:rPr dirty="0" sz="4400" spc="200"/>
              <a:t>FARM</a:t>
            </a:r>
            <a:endParaRPr sz="4400"/>
          </a:p>
        </p:txBody>
      </p:sp>
      <p:sp>
        <p:nvSpPr>
          <p:cNvPr id="6" name="object 6" descr=""/>
          <p:cNvSpPr/>
          <p:nvPr/>
        </p:nvSpPr>
        <p:spPr>
          <a:xfrm>
            <a:off x="190500" y="1828800"/>
            <a:ext cx="8763000" cy="4724400"/>
          </a:xfrm>
          <a:custGeom>
            <a:avLst/>
            <a:gdLst/>
            <a:ahLst/>
            <a:cxnLst/>
            <a:rect l="l" t="t" r="r" b="b"/>
            <a:pathLst>
              <a:path w="8763000" h="4724400">
                <a:moveTo>
                  <a:pt x="8763000" y="0"/>
                </a:moveTo>
                <a:lnTo>
                  <a:pt x="0" y="0"/>
                </a:lnTo>
                <a:lnTo>
                  <a:pt x="0" y="4724400"/>
                </a:lnTo>
                <a:lnTo>
                  <a:pt x="8763000" y="4724400"/>
                </a:lnTo>
                <a:lnTo>
                  <a:pt x="8763000" y="0"/>
                </a:lnTo>
                <a:close/>
              </a:path>
            </a:pathLst>
          </a:custGeom>
          <a:solidFill>
            <a:srgbClr val="FFFFFF">
              <a:alpha val="5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/>
          <p:nvPr/>
        </p:nvSpPr>
        <p:spPr>
          <a:xfrm>
            <a:off x="267715" y="1991055"/>
            <a:ext cx="8573135" cy="408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47625" marR="5080">
              <a:lnSpc>
                <a:spcPct val="100000"/>
              </a:lnSpc>
              <a:spcBef>
                <a:spcPts val="95"/>
              </a:spcBef>
              <a:tabLst>
                <a:tab pos="3377565" algn="l"/>
              </a:tabLst>
            </a:pPr>
            <a:r>
              <a:rPr dirty="0" sz="2800">
                <a:latin typeface="Palatino Linotype"/>
                <a:cs typeface="Palatino Linotype"/>
              </a:rPr>
              <a:t>The</a:t>
            </a:r>
            <a:r>
              <a:rPr dirty="0" sz="2800" spc="-90">
                <a:latin typeface="Palatino Linotype"/>
                <a:cs typeface="Palatino Linotype"/>
              </a:rPr>
              <a:t> </a:t>
            </a:r>
            <a:r>
              <a:rPr dirty="0" sz="2800" b="1">
                <a:latin typeface="Palatino Linotype"/>
                <a:cs typeface="Palatino Linotype"/>
              </a:rPr>
              <a:t>Binghamton</a:t>
            </a:r>
            <a:r>
              <a:rPr dirty="0" sz="2800" spc="-55" b="1">
                <a:latin typeface="Palatino Linotype"/>
                <a:cs typeface="Palatino Linotype"/>
              </a:rPr>
              <a:t> </a:t>
            </a:r>
            <a:r>
              <a:rPr dirty="0" sz="2800" b="1">
                <a:latin typeface="Palatino Linotype"/>
                <a:cs typeface="Palatino Linotype"/>
              </a:rPr>
              <a:t>Urban</a:t>
            </a:r>
            <a:r>
              <a:rPr dirty="0" sz="2800" spc="-80" b="1">
                <a:latin typeface="Palatino Linotype"/>
                <a:cs typeface="Palatino Linotype"/>
              </a:rPr>
              <a:t> </a:t>
            </a:r>
            <a:r>
              <a:rPr dirty="0" sz="2800" b="1">
                <a:latin typeface="Palatino Linotype"/>
                <a:cs typeface="Palatino Linotype"/>
              </a:rPr>
              <a:t>Farm</a:t>
            </a:r>
            <a:r>
              <a:rPr dirty="0" sz="2800" spc="-65" b="1">
                <a:latin typeface="Palatino Linotype"/>
                <a:cs typeface="Palatino Linotype"/>
              </a:rPr>
              <a:t> </a:t>
            </a:r>
            <a:r>
              <a:rPr dirty="0" sz="2800">
                <a:latin typeface="Palatino Linotype"/>
                <a:cs typeface="Palatino Linotype"/>
              </a:rPr>
              <a:t>is</a:t>
            </a:r>
            <a:r>
              <a:rPr dirty="0" sz="2800" spc="-75">
                <a:latin typeface="Palatino Linotype"/>
                <a:cs typeface="Palatino Linotype"/>
              </a:rPr>
              <a:t> </a:t>
            </a:r>
            <a:r>
              <a:rPr dirty="0" sz="2800">
                <a:latin typeface="Palatino Linotype"/>
                <a:cs typeface="Palatino Linotype"/>
              </a:rPr>
              <a:t>located</a:t>
            </a:r>
            <a:r>
              <a:rPr dirty="0" sz="2800" spc="-75">
                <a:latin typeface="Palatino Linotype"/>
                <a:cs typeface="Palatino Linotype"/>
              </a:rPr>
              <a:t> </a:t>
            </a:r>
            <a:r>
              <a:rPr dirty="0" sz="2800">
                <a:latin typeface="Palatino Linotype"/>
                <a:cs typeface="Palatino Linotype"/>
              </a:rPr>
              <a:t>in</a:t>
            </a:r>
            <a:r>
              <a:rPr dirty="0" sz="2800" spc="-90">
                <a:latin typeface="Palatino Linotype"/>
                <a:cs typeface="Palatino Linotype"/>
              </a:rPr>
              <a:t> </a:t>
            </a:r>
            <a:r>
              <a:rPr dirty="0" sz="2800" spc="-10">
                <a:latin typeface="Palatino Linotype"/>
                <a:cs typeface="Palatino Linotype"/>
              </a:rPr>
              <a:t>downtown </a:t>
            </a:r>
            <a:r>
              <a:rPr dirty="0" sz="2800">
                <a:latin typeface="Palatino Linotype"/>
                <a:cs typeface="Palatino Linotype"/>
              </a:rPr>
              <a:t>at</a:t>
            </a:r>
            <a:r>
              <a:rPr dirty="0" sz="2800" spc="-65">
                <a:latin typeface="Palatino Linotype"/>
                <a:cs typeface="Palatino Linotype"/>
              </a:rPr>
              <a:t> </a:t>
            </a:r>
            <a:r>
              <a:rPr dirty="0" sz="2800">
                <a:latin typeface="Palatino Linotype"/>
                <a:cs typeface="Palatino Linotype"/>
              </a:rPr>
              <a:t>16</a:t>
            </a:r>
            <a:r>
              <a:rPr dirty="0" sz="2800" spc="-60">
                <a:latin typeface="Palatino Linotype"/>
                <a:cs typeface="Palatino Linotype"/>
              </a:rPr>
              <a:t> </a:t>
            </a:r>
            <a:r>
              <a:rPr dirty="0" sz="2800">
                <a:latin typeface="Palatino Linotype"/>
                <a:cs typeface="Palatino Linotype"/>
              </a:rPr>
              <a:t>Tudor</a:t>
            </a:r>
            <a:r>
              <a:rPr dirty="0" sz="2800" spc="-75">
                <a:latin typeface="Palatino Linotype"/>
                <a:cs typeface="Palatino Linotype"/>
              </a:rPr>
              <a:t> </a:t>
            </a:r>
            <a:r>
              <a:rPr dirty="0" sz="2800">
                <a:latin typeface="Palatino Linotype"/>
                <a:cs typeface="Palatino Linotype"/>
              </a:rPr>
              <a:t>Street</a:t>
            </a:r>
            <a:r>
              <a:rPr dirty="0" sz="2800" spc="-60">
                <a:latin typeface="Palatino Linotype"/>
                <a:cs typeface="Palatino Linotype"/>
              </a:rPr>
              <a:t> </a:t>
            </a:r>
            <a:r>
              <a:rPr dirty="0" sz="2800">
                <a:latin typeface="Palatino Linotype"/>
                <a:cs typeface="Palatino Linotype"/>
              </a:rPr>
              <a:t>on</a:t>
            </a:r>
            <a:r>
              <a:rPr dirty="0" sz="2800" spc="-65">
                <a:latin typeface="Palatino Linotype"/>
                <a:cs typeface="Palatino Linotype"/>
              </a:rPr>
              <a:t> </a:t>
            </a:r>
            <a:r>
              <a:rPr dirty="0" sz="2800">
                <a:latin typeface="Palatino Linotype"/>
                <a:cs typeface="Palatino Linotype"/>
              </a:rPr>
              <a:t>2</a:t>
            </a:r>
            <a:r>
              <a:rPr dirty="0" sz="2800" spc="-60">
                <a:latin typeface="Palatino Linotype"/>
                <a:cs typeface="Palatino Linotype"/>
              </a:rPr>
              <a:t> </a:t>
            </a:r>
            <a:r>
              <a:rPr dirty="0" sz="2800">
                <a:latin typeface="Palatino Linotype"/>
                <a:cs typeface="Palatino Linotype"/>
              </a:rPr>
              <a:t>¼</a:t>
            </a:r>
            <a:r>
              <a:rPr dirty="0" sz="2800" spc="-60">
                <a:latin typeface="Palatino Linotype"/>
                <a:cs typeface="Palatino Linotype"/>
              </a:rPr>
              <a:t> </a:t>
            </a:r>
            <a:r>
              <a:rPr dirty="0" sz="2800">
                <a:latin typeface="Palatino Linotype"/>
                <a:cs typeface="Palatino Linotype"/>
              </a:rPr>
              <a:t>acres</a:t>
            </a:r>
            <a:r>
              <a:rPr dirty="0" sz="2800" spc="-55">
                <a:latin typeface="Palatino Linotype"/>
                <a:cs typeface="Palatino Linotype"/>
              </a:rPr>
              <a:t> </a:t>
            </a:r>
            <a:r>
              <a:rPr dirty="0" sz="2800">
                <a:latin typeface="Palatino Linotype"/>
                <a:cs typeface="Palatino Linotype"/>
              </a:rPr>
              <a:t>and</a:t>
            </a:r>
            <a:r>
              <a:rPr dirty="0" sz="2800" spc="-60">
                <a:latin typeface="Palatino Linotype"/>
                <a:cs typeface="Palatino Linotype"/>
              </a:rPr>
              <a:t> </a:t>
            </a:r>
            <a:r>
              <a:rPr dirty="0" sz="2800">
                <a:latin typeface="Palatino Linotype"/>
                <a:cs typeface="Palatino Linotype"/>
              </a:rPr>
              <a:t>encompasses</a:t>
            </a:r>
            <a:r>
              <a:rPr dirty="0" sz="2800" spc="-70">
                <a:latin typeface="Palatino Linotype"/>
                <a:cs typeface="Palatino Linotype"/>
              </a:rPr>
              <a:t> </a:t>
            </a:r>
            <a:r>
              <a:rPr dirty="0" sz="2800" spc="-25">
                <a:latin typeface="Palatino Linotype"/>
                <a:cs typeface="Palatino Linotype"/>
              </a:rPr>
              <a:t>16 </a:t>
            </a:r>
            <a:r>
              <a:rPr dirty="0" sz="2800">
                <a:latin typeface="Palatino Linotype"/>
                <a:cs typeface="Palatino Linotype"/>
              </a:rPr>
              <a:t>contiguous</a:t>
            </a:r>
            <a:r>
              <a:rPr dirty="0" sz="2800" spc="-125">
                <a:latin typeface="Palatino Linotype"/>
                <a:cs typeface="Palatino Linotype"/>
              </a:rPr>
              <a:t> </a:t>
            </a:r>
            <a:r>
              <a:rPr dirty="0" sz="2800">
                <a:latin typeface="Palatino Linotype"/>
                <a:cs typeface="Palatino Linotype"/>
              </a:rPr>
              <a:t>city</a:t>
            </a:r>
            <a:r>
              <a:rPr dirty="0" sz="2800" spc="-105">
                <a:latin typeface="Palatino Linotype"/>
                <a:cs typeface="Palatino Linotype"/>
              </a:rPr>
              <a:t> </a:t>
            </a:r>
            <a:r>
              <a:rPr dirty="0" sz="2800" spc="-10">
                <a:latin typeface="Palatino Linotype"/>
                <a:cs typeface="Palatino Linotype"/>
              </a:rPr>
              <a:t>lots.</a:t>
            </a:r>
            <a:r>
              <a:rPr dirty="0" sz="2800">
                <a:latin typeface="Palatino Linotype"/>
                <a:cs typeface="Palatino Linotype"/>
              </a:rPr>
              <a:t>	We</a:t>
            </a:r>
            <a:r>
              <a:rPr dirty="0" sz="2800" spc="-80">
                <a:latin typeface="Palatino Linotype"/>
                <a:cs typeface="Palatino Linotype"/>
              </a:rPr>
              <a:t> </a:t>
            </a:r>
            <a:r>
              <a:rPr dirty="0" sz="2800">
                <a:latin typeface="Palatino Linotype"/>
                <a:cs typeface="Palatino Linotype"/>
              </a:rPr>
              <a:t>grow</a:t>
            </a:r>
            <a:r>
              <a:rPr dirty="0" sz="2800" spc="-80">
                <a:latin typeface="Palatino Linotype"/>
                <a:cs typeface="Palatino Linotype"/>
              </a:rPr>
              <a:t> </a:t>
            </a:r>
            <a:r>
              <a:rPr dirty="0" sz="2800">
                <a:latin typeface="Palatino Linotype"/>
                <a:cs typeface="Palatino Linotype"/>
              </a:rPr>
              <a:t>primarily</a:t>
            </a:r>
            <a:r>
              <a:rPr dirty="0" sz="2800" spc="-80">
                <a:latin typeface="Palatino Linotype"/>
                <a:cs typeface="Palatino Linotype"/>
              </a:rPr>
              <a:t> </a:t>
            </a:r>
            <a:r>
              <a:rPr dirty="0" sz="2800" spc="-10">
                <a:latin typeface="Palatino Linotype"/>
                <a:cs typeface="Palatino Linotype"/>
              </a:rPr>
              <a:t>vegetables </a:t>
            </a:r>
            <a:r>
              <a:rPr dirty="0" sz="2800">
                <a:latin typeface="Palatino Linotype"/>
                <a:cs typeface="Palatino Linotype"/>
              </a:rPr>
              <a:t>and</a:t>
            </a:r>
            <a:r>
              <a:rPr dirty="0" sz="2800" spc="-65">
                <a:latin typeface="Palatino Linotype"/>
                <a:cs typeface="Palatino Linotype"/>
              </a:rPr>
              <a:t> </a:t>
            </a:r>
            <a:r>
              <a:rPr dirty="0" sz="2800">
                <a:latin typeface="Palatino Linotype"/>
                <a:cs typeface="Palatino Linotype"/>
              </a:rPr>
              <a:t>have</a:t>
            </a:r>
            <a:r>
              <a:rPr dirty="0" sz="2800" spc="-70">
                <a:latin typeface="Palatino Linotype"/>
                <a:cs typeface="Palatino Linotype"/>
              </a:rPr>
              <a:t> </a:t>
            </a:r>
            <a:r>
              <a:rPr dirty="0" sz="2800">
                <a:latin typeface="Palatino Linotype"/>
                <a:cs typeface="Palatino Linotype"/>
              </a:rPr>
              <a:t>a</a:t>
            </a:r>
            <a:r>
              <a:rPr dirty="0" sz="2800" spc="-65">
                <a:latin typeface="Palatino Linotype"/>
                <a:cs typeface="Palatino Linotype"/>
              </a:rPr>
              <a:t> </a:t>
            </a:r>
            <a:r>
              <a:rPr dirty="0" sz="2800">
                <a:latin typeface="Palatino Linotype"/>
                <a:cs typeface="Palatino Linotype"/>
              </a:rPr>
              <a:t>perennial</a:t>
            </a:r>
            <a:r>
              <a:rPr dirty="0" sz="2800" spc="-80">
                <a:latin typeface="Palatino Linotype"/>
                <a:cs typeface="Palatino Linotype"/>
              </a:rPr>
              <a:t> </a:t>
            </a:r>
            <a:r>
              <a:rPr dirty="0" sz="2800">
                <a:latin typeface="Palatino Linotype"/>
                <a:cs typeface="Palatino Linotype"/>
              </a:rPr>
              <a:t>food</a:t>
            </a:r>
            <a:r>
              <a:rPr dirty="0" sz="2800" spc="-65">
                <a:latin typeface="Palatino Linotype"/>
                <a:cs typeface="Palatino Linotype"/>
              </a:rPr>
              <a:t> </a:t>
            </a:r>
            <a:r>
              <a:rPr dirty="0" sz="2800" spc="-10">
                <a:latin typeface="Palatino Linotype"/>
                <a:cs typeface="Palatino Linotype"/>
              </a:rPr>
              <a:t>forest.</a:t>
            </a:r>
            <a:endParaRPr sz="280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</a:pPr>
            <a:endParaRPr sz="2400">
              <a:latin typeface="Palatino Linotype"/>
              <a:cs typeface="Palatino Linotype"/>
            </a:endParaRPr>
          </a:p>
          <a:p>
            <a:pPr marL="12700">
              <a:lnSpc>
                <a:spcPct val="100000"/>
              </a:lnSpc>
            </a:pPr>
            <a:r>
              <a:rPr dirty="0" sz="2400">
                <a:latin typeface="Palatino Linotype"/>
                <a:cs typeface="Palatino Linotype"/>
              </a:rPr>
              <a:t>Where you</a:t>
            </a:r>
            <a:r>
              <a:rPr dirty="0" sz="2400" spc="10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can</a:t>
            </a:r>
            <a:r>
              <a:rPr dirty="0" sz="2400" spc="-5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buy</a:t>
            </a:r>
            <a:r>
              <a:rPr dirty="0" sz="2400" spc="-10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our </a:t>
            </a:r>
            <a:r>
              <a:rPr dirty="0" sz="2400" spc="-10">
                <a:latin typeface="Palatino Linotype"/>
                <a:cs typeface="Palatino Linotype"/>
              </a:rPr>
              <a:t>produce:</a:t>
            </a:r>
            <a:endParaRPr sz="2400">
              <a:latin typeface="Palatino Linotype"/>
              <a:cs typeface="Palatino Linotype"/>
            </a:endParaRPr>
          </a:p>
          <a:p>
            <a:pPr marL="300355" indent="-287655">
              <a:lnSpc>
                <a:spcPct val="100000"/>
              </a:lnSpc>
              <a:spcBef>
                <a:spcPts val="229"/>
              </a:spcBef>
              <a:buFont typeface="Times New Roman"/>
              <a:buChar char="•"/>
              <a:tabLst>
                <a:tab pos="300355" algn="l"/>
              </a:tabLst>
            </a:pPr>
            <a:r>
              <a:rPr dirty="0" sz="2400">
                <a:latin typeface="Palatino Linotype"/>
                <a:cs typeface="Palatino Linotype"/>
              </a:rPr>
              <a:t>Buy</a:t>
            </a:r>
            <a:r>
              <a:rPr dirty="0" sz="2400" spc="-10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a</a:t>
            </a:r>
            <a:r>
              <a:rPr dirty="0" sz="2400" spc="-10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Farm</a:t>
            </a:r>
            <a:r>
              <a:rPr dirty="0" sz="2400" spc="-5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Share:</a:t>
            </a:r>
            <a:r>
              <a:rPr dirty="0" sz="2400" spc="-5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mini,</a:t>
            </a:r>
            <a:r>
              <a:rPr dirty="0" sz="2400" spc="-5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small,</a:t>
            </a:r>
            <a:r>
              <a:rPr dirty="0" sz="2400" spc="-10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and</a:t>
            </a:r>
            <a:r>
              <a:rPr dirty="0" sz="2400" spc="-5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large sizes</a:t>
            </a:r>
            <a:r>
              <a:rPr dirty="0" sz="2400" spc="-20">
                <a:latin typeface="Palatino Linotype"/>
                <a:cs typeface="Palatino Linotype"/>
              </a:rPr>
              <a:t> </a:t>
            </a:r>
            <a:r>
              <a:rPr dirty="0" sz="2400" spc="-10">
                <a:latin typeface="Palatino Linotype"/>
                <a:cs typeface="Palatino Linotype"/>
              </a:rPr>
              <a:t>available</a:t>
            </a:r>
            <a:endParaRPr sz="2400">
              <a:latin typeface="Palatino Linotype"/>
              <a:cs typeface="Palatino Linotype"/>
            </a:endParaRPr>
          </a:p>
          <a:p>
            <a:pPr marL="300355" indent="-287655">
              <a:lnSpc>
                <a:spcPct val="100000"/>
              </a:lnSpc>
              <a:spcBef>
                <a:spcPts val="229"/>
              </a:spcBef>
              <a:buFont typeface="Times New Roman"/>
              <a:buChar char="•"/>
              <a:tabLst>
                <a:tab pos="300355" algn="l"/>
              </a:tabLst>
            </a:pPr>
            <a:r>
              <a:rPr dirty="0" sz="2400" spc="-10">
                <a:latin typeface="Palatino Linotype"/>
                <a:cs typeface="Palatino Linotype"/>
              </a:rPr>
              <a:t>Pop-</a:t>
            </a:r>
            <a:r>
              <a:rPr dirty="0" sz="2400">
                <a:latin typeface="Palatino Linotype"/>
                <a:cs typeface="Palatino Linotype"/>
              </a:rPr>
              <a:t>up</a:t>
            </a:r>
            <a:r>
              <a:rPr dirty="0" sz="2400" spc="-25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Farm</a:t>
            </a:r>
            <a:r>
              <a:rPr dirty="0" sz="2400" spc="5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Stand</a:t>
            </a:r>
            <a:r>
              <a:rPr dirty="0" sz="2400" spc="-5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on</a:t>
            </a:r>
            <a:r>
              <a:rPr dirty="0" sz="2400" spc="-5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Susquehanna</a:t>
            </a:r>
            <a:r>
              <a:rPr dirty="0" sz="2400" spc="15">
                <a:latin typeface="Palatino Linotype"/>
                <a:cs typeface="Palatino Linotype"/>
              </a:rPr>
              <a:t> </a:t>
            </a:r>
            <a:r>
              <a:rPr dirty="0" sz="2400" spc="-25">
                <a:latin typeface="Palatino Linotype"/>
                <a:cs typeface="Palatino Linotype"/>
              </a:rPr>
              <a:t>St.</a:t>
            </a:r>
            <a:endParaRPr sz="2400">
              <a:latin typeface="Palatino Linotype"/>
              <a:cs typeface="Palatino Linotype"/>
            </a:endParaRPr>
          </a:p>
          <a:p>
            <a:pPr marL="300355" indent="-287655">
              <a:lnSpc>
                <a:spcPct val="100000"/>
              </a:lnSpc>
              <a:spcBef>
                <a:spcPts val="215"/>
              </a:spcBef>
              <a:buFont typeface="Times New Roman"/>
              <a:buChar char="•"/>
              <a:tabLst>
                <a:tab pos="300355" algn="l"/>
              </a:tabLst>
            </a:pPr>
            <a:r>
              <a:rPr dirty="0" sz="2400">
                <a:latin typeface="Palatino Linotype"/>
                <a:cs typeface="Palatino Linotype"/>
              </a:rPr>
              <a:t>Downtown</a:t>
            </a:r>
            <a:r>
              <a:rPr dirty="0" sz="2400" spc="-10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Farmers</a:t>
            </a:r>
            <a:r>
              <a:rPr dirty="0" sz="2400" spc="-15">
                <a:latin typeface="Palatino Linotype"/>
                <a:cs typeface="Palatino Linotype"/>
              </a:rPr>
              <a:t> </a:t>
            </a:r>
            <a:r>
              <a:rPr dirty="0" sz="2400" spc="-10">
                <a:latin typeface="Palatino Linotype"/>
                <a:cs typeface="Palatino Linotype"/>
              </a:rPr>
              <a:t>Market</a:t>
            </a:r>
            <a:endParaRPr sz="2400">
              <a:latin typeface="Palatino Linotype"/>
              <a:cs typeface="Palatino Linotype"/>
            </a:endParaRPr>
          </a:p>
          <a:p>
            <a:pPr marL="300355" indent="-287655">
              <a:lnSpc>
                <a:spcPct val="100000"/>
              </a:lnSpc>
              <a:spcBef>
                <a:spcPts val="229"/>
              </a:spcBef>
              <a:buFont typeface="Times New Roman"/>
              <a:buChar char="•"/>
              <a:tabLst>
                <a:tab pos="300355" algn="l"/>
              </a:tabLst>
            </a:pPr>
            <a:r>
              <a:rPr dirty="0" sz="2400">
                <a:latin typeface="Palatino Linotype"/>
                <a:cs typeface="Palatino Linotype"/>
              </a:rPr>
              <a:t>Old</a:t>
            </a:r>
            <a:r>
              <a:rPr dirty="0" sz="2400" spc="-15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Barn</a:t>
            </a:r>
            <a:r>
              <a:rPr dirty="0" sz="2400" spc="-15">
                <a:latin typeface="Palatino Linotype"/>
                <a:cs typeface="Palatino Linotype"/>
              </a:rPr>
              <a:t> </a:t>
            </a:r>
            <a:r>
              <a:rPr dirty="0" sz="2400" spc="-10">
                <a:latin typeface="Palatino Linotype"/>
                <a:cs typeface="Palatino Linotype"/>
              </a:rPr>
              <a:t>Market</a:t>
            </a:r>
            <a:endParaRPr sz="24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9144000" cy="1236345"/>
          </a:xfrm>
          <a:custGeom>
            <a:avLst/>
            <a:gdLst/>
            <a:ahLst/>
            <a:cxnLst/>
            <a:rect l="l" t="t" r="r" b="b"/>
            <a:pathLst>
              <a:path w="9144000" h="1236345">
                <a:moveTo>
                  <a:pt x="9144000" y="0"/>
                </a:moveTo>
                <a:lnTo>
                  <a:pt x="0" y="0"/>
                </a:lnTo>
                <a:lnTo>
                  <a:pt x="0" y="1235964"/>
                </a:lnTo>
                <a:lnTo>
                  <a:pt x="9144000" y="1235964"/>
                </a:lnTo>
                <a:lnTo>
                  <a:pt x="9144000" y="0"/>
                </a:lnTo>
                <a:close/>
              </a:path>
            </a:pathLst>
          </a:custGeom>
          <a:solidFill>
            <a:srgbClr val="789A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9435" rIns="0" bIns="0" rtlCol="0" vert="horz">
            <a:spAutoFit/>
          </a:bodyPr>
          <a:lstStyle/>
          <a:p>
            <a:pPr marL="1891664" marR="5080" indent="-1562100">
              <a:lnSpc>
                <a:spcPct val="100000"/>
              </a:lnSpc>
              <a:spcBef>
                <a:spcPts val="100"/>
              </a:spcBef>
            </a:pPr>
            <a:r>
              <a:rPr dirty="0" sz="3600" spc="180"/>
              <a:t>BINGHAMTON</a:t>
            </a:r>
            <a:r>
              <a:rPr dirty="0" sz="3600" spc="-180"/>
              <a:t> </a:t>
            </a:r>
            <a:r>
              <a:rPr dirty="0" sz="3600" spc="200"/>
              <a:t>URBAN</a:t>
            </a:r>
            <a:r>
              <a:rPr dirty="0" sz="3600" spc="-204"/>
              <a:t> </a:t>
            </a:r>
            <a:r>
              <a:rPr dirty="0" sz="3600" spc="180"/>
              <a:t>FARM</a:t>
            </a:r>
            <a:r>
              <a:rPr dirty="0" sz="3600" spc="-175"/>
              <a:t> </a:t>
            </a:r>
            <a:r>
              <a:rPr dirty="0" sz="3600" spc="100"/>
              <a:t>PROJECT </a:t>
            </a:r>
            <a:r>
              <a:rPr dirty="0" sz="3600" spc="160"/>
              <a:t>TUDOR</a:t>
            </a:r>
            <a:r>
              <a:rPr dirty="0" sz="3600" spc="-210"/>
              <a:t> </a:t>
            </a:r>
            <a:r>
              <a:rPr dirty="0" sz="3600" spc="-30"/>
              <a:t>ST</a:t>
            </a:r>
            <a:r>
              <a:rPr dirty="0" sz="3600" spc="-204"/>
              <a:t> </a:t>
            </a:r>
            <a:r>
              <a:rPr dirty="0" sz="3600" spc="-70"/>
              <a:t>SITE</a:t>
            </a:r>
            <a:r>
              <a:rPr dirty="0" sz="3600" spc="-200"/>
              <a:t> </a:t>
            </a:r>
            <a:r>
              <a:rPr dirty="0" sz="3600" spc="130"/>
              <a:t>BEFORE</a:t>
            </a:r>
            <a:endParaRPr sz="3600"/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14626"/>
            <a:ext cx="9143999" cy="564337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79574"/>
              <a:ext cx="9143999" cy="5678422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0"/>
              <a:ext cx="9144000" cy="1236345"/>
            </a:xfrm>
            <a:custGeom>
              <a:avLst/>
              <a:gdLst/>
              <a:ahLst/>
              <a:cxnLst/>
              <a:rect l="l" t="t" r="r" b="b"/>
              <a:pathLst>
                <a:path w="9144000" h="1236345">
                  <a:moveTo>
                    <a:pt x="9144000" y="0"/>
                  </a:moveTo>
                  <a:lnTo>
                    <a:pt x="0" y="0"/>
                  </a:lnTo>
                  <a:lnTo>
                    <a:pt x="0" y="1235964"/>
                  </a:lnTo>
                  <a:lnTo>
                    <a:pt x="9144000" y="1235964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789A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9435" rIns="0" bIns="0" rtlCol="0" vert="horz">
            <a:spAutoFit/>
          </a:bodyPr>
          <a:lstStyle/>
          <a:p>
            <a:pPr marL="1891664" marR="5080" indent="-1562100">
              <a:lnSpc>
                <a:spcPct val="100000"/>
              </a:lnSpc>
              <a:spcBef>
                <a:spcPts val="100"/>
              </a:spcBef>
            </a:pPr>
            <a:r>
              <a:rPr dirty="0" sz="3600" spc="180"/>
              <a:t>BINGHAMTON</a:t>
            </a:r>
            <a:r>
              <a:rPr dirty="0" sz="3600" spc="-180"/>
              <a:t> </a:t>
            </a:r>
            <a:r>
              <a:rPr dirty="0" sz="3600" spc="200"/>
              <a:t>URBAN</a:t>
            </a:r>
            <a:r>
              <a:rPr dirty="0" sz="3600" spc="-204"/>
              <a:t> </a:t>
            </a:r>
            <a:r>
              <a:rPr dirty="0" sz="3600" spc="180"/>
              <a:t>FARM</a:t>
            </a:r>
            <a:r>
              <a:rPr dirty="0" sz="3600" spc="-175"/>
              <a:t> </a:t>
            </a:r>
            <a:r>
              <a:rPr dirty="0" sz="3600" spc="100"/>
              <a:t>PROJECT </a:t>
            </a:r>
            <a:r>
              <a:rPr dirty="0" sz="3600" spc="160"/>
              <a:t>TUDOR</a:t>
            </a:r>
            <a:r>
              <a:rPr dirty="0" sz="3600" spc="-210"/>
              <a:t> </a:t>
            </a:r>
            <a:r>
              <a:rPr dirty="0" sz="3600" spc="-30"/>
              <a:t>ST</a:t>
            </a:r>
            <a:r>
              <a:rPr dirty="0" sz="3600" spc="-204"/>
              <a:t> </a:t>
            </a:r>
            <a:r>
              <a:rPr dirty="0" sz="3600" spc="-70"/>
              <a:t>SITE</a:t>
            </a:r>
            <a:r>
              <a:rPr dirty="0" sz="3600" spc="-200"/>
              <a:t> </a:t>
            </a:r>
            <a:r>
              <a:rPr dirty="0" sz="3600" spc="130"/>
              <a:t>BEFORE</a:t>
            </a:r>
            <a:endParaRPr sz="36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05400" y="1117091"/>
              <a:ext cx="4038600" cy="261670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24200" y="3653027"/>
              <a:ext cx="6019800" cy="320496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219200"/>
              <a:ext cx="5132831" cy="24780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657599"/>
              <a:ext cx="3124199" cy="3200398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0" y="0"/>
              <a:ext cx="9144000" cy="1236345"/>
            </a:xfrm>
            <a:custGeom>
              <a:avLst/>
              <a:gdLst/>
              <a:ahLst/>
              <a:cxnLst/>
              <a:rect l="l" t="t" r="r" b="b"/>
              <a:pathLst>
                <a:path w="9144000" h="1236345">
                  <a:moveTo>
                    <a:pt x="9144000" y="0"/>
                  </a:moveTo>
                  <a:lnTo>
                    <a:pt x="0" y="0"/>
                  </a:lnTo>
                  <a:lnTo>
                    <a:pt x="0" y="1235964"/>
                  </a:lnTo>
                  <a:lnTo>
                    <a:pt x="9144000" y="1235964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789A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9435" rIns="0" bIns="0" rtlCol="0" vert="horz">
            <a:spAutoFit/>
          </a:bodyPr>
          <a:lstStyle/>
          <a:p>
            <a:pPr marL="2073910" marR="5080" indent="-1744345">
              <a:lnSpc>
                <a:spcPct val="100000"/>
              </a:lnSpc>
              <a:spcBef>
                <a:spcPts val="100"/>
              </a:spcBef>
            </a:pPr>
            <a:r>
              <a:rPr dirty="0" sz="3600" spc="180"/>
              <a:t>BINGHAMTON</a:t>
            </a:r>
            <a:r>
              <a:rPr dirty="0" sz="3600" spc="-180"/>
              <a:t> </a:t>
            </a:r>
            <a:r>
              <a:rPr dirty="0" sz="3600" spc="200"/>
              <a:t>URBAN</a:t>
            </a:r>
            <a:r>
              <a:rPr dirty="0" sz="3600" spc="-204"/>
              <a:t> </a:t>
            </a:r>
            <a:r>
              <a:rPr dirty="0" sz="3600" spc="180"/>
              <a:t>FARM</a:t>
            </a:r>
            <a:r>
              <a:rPr dirty="0" sz="3600" spc="-175"/>
              <a:t> </a:t>
            </a:r>
            <a:r>
              <a:rPr dirty="0" sz="3600" spc="100"/>
              <a:t>PROJECT </a:t>
            </a:r>
            <a:r>
              <a:rPr dirty="0" sz="3600" spc="160"/>
              <a:t>TUDOR</a:t>
            </a:r>
            <a:r>
              <a:rPr dirty="0" sz="3600" spc="-204"/>
              <a:t> </a:t>
            </a:r>
            <a:r>
              <a:rPr dirty="0" sz="3600" spc="-35"/>
              <a:t>ST</a:t>
            </a:r>
            <a:r>
              <a:rPr dirty="0" sz="3600" spc="-204"/>
              <a:t> </a:t>
            </a:r>
            <a:r>
              <a:rPr dirty="0" sz="3600" spc="-85"/>
              <a:t>SITE</a:t>
            </a:r>
            <a:r>
              <a:rPr dirty="0" sz="3600" spc="-200"/>
              <a:t> </a:t>
            </a:r>
            <a:r>
              <a:rPr dirty="0" sz="3600" spc="70"/>
              <a:t>AFTER</a:t>
            </a:r>
            <a:endParaRPr sz="36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9144000" cy="1236345"/>
          </a:xfrm>
          <a:custGeom>
            <a:avLst/>
            <a:gdLst/>
            <a:ahLst/>
            <a:cxnLst/>
            <a:rect l="l" t="t" r="r" b="b"/>
            <a:pathLst>
              <a:path w="9144000" h="1236345">
                <a:moveTo>
                  <a:pt x="9144000" y="0"/>
                </a:moveTo>
                <a:lnTo>
                  <a:pt x="0" y="0"/>
                </a:lnTo>
                <a:lnTo>
                  <a:pt x="0" y="1235964"/>
                </a:lnTo>
                <a:lnTo>
                  <a:pt x="9144000" y="1235964"/>
                </a:lnTo>
                <a:lnTo>
                  <a:pt x="9144000" y="0"/>
                </a:lnTo>
                <a:close/>
              </a:path>
            </a:pathLst>
          </a:custGeom>
          <a:solidFill>
            <a:srgbClr val="789A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80310" y="258013"/>
            <a:ext cx="4184650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65"/>
              <a:t>VINES’</a:t>
            </a:r>
            <a:r>
              <a:rPr dirty="0" sz="4400" spc="-229"/>
              <a:t> </a:t>
            </a:r>
            <a:r>
              <a:rPr dirty="0" sz="4400" spc="35"/>
              <a:t>MISSION</a:t>
            </a:r>
            <a:endParaRPr sz="4400"/>
          </a:p>
        </p:txBody>
      </p:sp>
      <p:sp>
        <p:nvSpPr>
          <p:cNvPr id="4" name="object 4" descr=""/>
          <p:cNvSpPr txBox="1"/>
          <p:nvPr/>
        </p:nvSpPr>
        <p:spPr>
          <a:xfrm>
            <a:off x="535940" y="1383283"/>
            <a:ext cx="7951470" cy="16186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210185">
              <a:lnSpc>
                <a:spcPct val="100000"/>
              </a:lnSpc>
              <a:spcBef>
                <a:spcPts val="105"/>
              </a:spcBef>
            </a:pPr>
            <a:r>
              <a:rPr dirty="0" sz="2600">
                <a:latin typeface="Palatino Linotype"/>
                <a:cs typeface="Palatino Linotype"/>
              </a:rPr>
              <a:t>VINES</a:t>
            </a:r>
            <a:r>
              <a:rPr dirty="0" sz="2600" spc="-40">
                <a:latin typeface="Palatino Linotype"/>
                <a:cs typeface="Palatino Linotype"/>
              </a:rPr>
              <a:t> </a:t>
            </a:r>
            <a:r>
              <a:rPr dirty="0" sz="2600">
                <a:latin typeface="Palatino Linotype"/>
                <a:cs typeface="Palatino Linotype"/>
              </a:rPr>
              <a:t>is</a:t>
            </a:r>
            <a:r>
              <a:rPr dirty="0" sz="2600" spc="-15">
                <a:latin typeface="Palatino Linotype"/>
                <a:cs typeface="Palatino Linotype"/>
              </a:rPr>
              <a:t> </a:t>
            </a:r>
            <a:r>
              <a:rPr dirty="0" sz="2600">
                <a:latin typeface="Palatino Linotype"/>
                <a:cs typeface="Palatino Linotype"/>
              </a:rPr>
              <a:t>an</a:t>
            </a:r>
            <a:r>
              <a:rPr dirty="0" sz="2600" spc="-35">
                <a:latin typeface="Palatino Linotype"/>
                <a:cs typeface="Palatino Linotype"/>
              </a:rPr>
              <a:t> </a:t>
            </a:r>
            <a:r>
              <a:rPr dirty="0" sz="2600">
                <a:latin typeface="Palatino Linotype"/>
                <a:cs typeface="Palatino Linotype"/>
              </a:rPr>
              <a:t>organization</a:t>
            </a:r>
            <a:r>
              <a:rPr dirty="0" sz="2600" spc="-25">
                <a:latin typeface="Palatino Linotype"/>
                <a:cs typeface="Palatino Linotype"/>
              </a:rPr>
              <a:t> </a:t>
            </a:r>
            <a:r>
              <a:rPr dirty="0" sz="2600">
                <a:latin typeface="Palatino Linotype"/>
                <a:cs typeface="Palatino Linotype"/>
              </a:rPr>
              <a:t>committed</a:t>
            </a:r>
            <a:r>
              <a:rPr dirty="0" sz="2600" spc="-10">
                <a:latin typeface="Palatino Linotype"/>
                <a:cs typeface="Palatino Linotype"/>
              </a:rPr>
              <a:t> </a:t>
            </a:r>
            <a:r>
              <a:rPr dirty="0" sz="2600">
                <a:latin typeface="Palatino Linotype"/>
                <a:cs typeface="Palatino Linotype"/>
              </a:rPr>
              <a:t>to</a:t>
            </a:r>
            <a:r>
              <a:rPr dirty="0" sz="2600" spc="-15">
                <a:latin typeface="Palatino Linotype"/>
                <a:cs typeface="Palatino Linotype"/>
              </a:rPr>
              <a:t> </a:t>
            </a:r>
            <a:r>
              <a:rPr dirty="0" sz="2600">
                <a:latin typeface="Palatino Linotype"/>
                <a:cs typeface="Palatino Linotype"/>
              </a:rPr>
              <a:t>developing</a:t>
            </a:r>
            <a:r>
              <a:rPr dirty="0" sz="2600" spc="5">
                <a:latin typeface="Palatino Linotype"/>
                <a:cs typeface="Palatino Linotype"/>
              </a:rPr>
              <a:t> </a:t>
            </a:r>
            <a:r>
              <a:rPr dirty="0" sz="2600" spc="-50">
                <a:latin typeface="Palatino Linotype"/>
                <a:cs typeface="Palatino Linotype"/>
              </a:rPr>
              <a:t>a</a:t>
            </a:r>
            <a:endParaRPr sz="2600">
              <a:latin typeface="Palatino Linotype"/>
              <a:cs typeface="Palatino Linotype"/>
            </a:endParaRPr>
          </a:p>
          <a:p>
            <a:pPr algn="ctr" marL="213995">
              <a:lnSpc>
                <a:spcPct val="100000"/>
              </a:lnSpc>
            </a:pPr>
            <a:r>
              <a:rPr dirty="0" sz="2600" b="1">
                <a:latin typeface="Palatino Linotype"/>
                <a:cs typeface="Palatino Linotype"/>
              </a:rPr>
              <a:t>sustainable</a:t>
            </a:r>
            <a:r>
              <a:rPr dirty="0" sz="2600" spc="-75" b="1">
                <a:latin typeface="Palatino Linotype"/>
                <a:cs typeface="Palatino Linotype"/>
              </a:rPr>
              <a:t> </a:t>
            </a:r>
            <a:r>
              <a:rPr dirty="0" sz="2600">
                <a:latin typeface="Palatino Linotype"/>
                <a:cs typeface="Palatino Linotype"/>
              </a:rPr>
              <a:t>and</a:t>
            </a:r>
            <a:r>
              <a:rPr dirty="0" sz="2600" spc="-30">
                <a:latin typeface="Palatino Linotype"/>
                <a:cs typeface="Palatino Linotype"/>
              </a:rPr>
              <a:t> </a:t>
            </a:r>
            <a:r>
              <a:rPr dirty="0" sz="2600" b="1">
                <a:latin typeface="Palatino Linotype"/>
                <a:cs typeface="Palatino Linotype"/>
              </a:rPr>
              <a:t>just</a:t>
            </a:r>
            <a:r>
              <a:rPr dirty="0" sz="2600" spc="-40" b="1">
                <a:latin typeface="Palatino Linotype"/>
                <a:cs typeface="Palatino Linotype"/>
              </a:rPr>
              <a:t> </a:t>
            </a:r>
            <a:r>
              <a:rPr dirty="0" sz="2600">
                <a:latin typeface="Palatino Linotype"/>
                <a:cs typeface="Palatino Linotype"/>
              </a:rPr>
              <a:t>community</a:t>
            </a:r>
            <a:r>
              <a:rPr dirty="0" sz="2600" spc="-15">
                <a:latin typeface="Palatino Linotype"/>
                <a:cs typeface="Palatino Linotype"/>
              </a:rPr>
              <a:t> </a:t>
            </a:r>
            <a:r>
              <a:rPr dirty="0" sz="2600">
                <a:latin typeface="Palatino Linotype"/>
                <a:cs typeface="Palatino Linotype"/>
              </a:rPr>
              <a:t>food</a:t>
            </a:r>
            <a:r>
              <a:rPr dirty="0" sz="2600" spc="-15">
                <a:latin typeface="Palatino Linotype"/>
                <a:cs typeface="Palatino Linotype"/>
              </a:rPr>
              <a:t> </a:t>
            </a:r>
            <a:r>
              <a:rPr dirty="0" sz="2600" spc="-10">
                <a:latin typeface="Palatino Linotype"/>
                <a:cs typeface="Palatino Linotype"/>
              </a:rPr>
              <a:t>system.</a:t>
            </a:r>
            <a:endParaRPr sz="260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150">
              <a:latin typeface="Palatino Linotype"/>
              <a:cs typeface="Palatino Linotype"/>
            </a:endParaRPr>
          </a:p>
          <a:p>
            <a:pPr marL="12700">
              <a:lnSpc>
                <a:spcPct val="100000"/>
              </a:lnSpc>
              <a:tabLst>
                <a:tab pos="2755900" algn="l"/>
                <a:tab pos="5728335" algn="l"/>
              </a:tabLst>
            </a:pPr>
            <a:r>
              <a:rPr dirty="0" sz="2800" b="1">
                <a:solidFill>
                  <a:srgbClr val="FBA211"/>
                </a:solidFill>
                <a:latin typeface="Palatino Linotype"/>
                <a:cs typeface="Palatino Linotype"/>
              </a:rPr>
              <a:t>what</a:t>
            </a:r>
            <a:r>
              <a:rPr dirty="0" sz="2800" spc="-55" b="1">
                <a:solidFill>
                  <a:srgbClr val="FBA211"/>
                </a:solidFill>
                <a:latin typeface="Palatino Linotype"/>
                <a:cs typeface="Palatino Linotype"/>
              </a:rPr>
              <a:t> </a:t>
            </a:r>
            <a:r>
              <a:rPr dirty="0" sz="2800">
                <a:solidFill>
                  <a:srgbClr val="FBA211"/>
                </a:solidFill>
                <a:latin typeface="Palatino Linotype"/>
                <a:cs typeface="Palatino Linotype"/>
              </a:rPr>
              <a:t>we</a:t>
            </a:r>
            <a:r>
              <a:rPr dirty="0" sz="2800" spc="-85">
                <a:solidFill>
                  <a:srgbClr val="FBA211"/>
                </a:solidFill>
                <a:latin typeface="Palatino Linotype"/>
                <a:cs typeface="Palatino Linotype"/>
              </a:rPr>
              <a:t> </a:t>
            </a:r>
            <a:r>
              <a:rPr dirty="0" sz="2800" spc="-25">
                <a:solidFill>
                  <a:srgbClr val="FBA211"/>
                </a:solidFill>
                <a:latin typeface="Palatino Linotype"/>
                <a:cs typeface="Palatino Linotype"/>
              </a:rPr>
              <a:t>do</a:t>
            </a:r>
            <a:r>
              <a:rPr dirty="0" sz="2800">
                <a:solidFill>
                  <a:srgbClr val="FBA211"/>
                </a:solidFill>
                <a:latin typeface="Palatino Linotype"/>
                <a:cs typeface="Palatino Linotype"/>
              </a:rPr>
              <a:t>	</a:t>
            </a:r>
            <a:r>
              <a:rPr dirty="0" sz="2800" b="1">
                <a:solidFill>
                  <a:srgbClr val="FBA211"/>
                </a:solidFill>
                <a:latin typeface="Palatino Linotype"/>
                <a:cs typeface="Palatino Linotype"/>
              </a:rPr>
              <a:t>why</a:t>
            </a:r>
            <a:r>
              <a:rPr dirty="0" sz="2800" spc="-45" b="1">
                <a:solidFill>
                  <a:srgbClr val="FBA211"/>
                </a:solidFill>
                <a:latin typeface="Palatino Linotype"/>
                <a:cs typeface="Palatino Linotype"/>
              </a:rPr>
              <a:t> </a:t>
            </a:r>
            <a:r>
              <a:rPr dirty="0" sz="2800">
                <a:solidFill>
                  <a:srgbClr val="FBA211"/>
                </a:solidFill>
                <a:latin typeface="Palatino Linotype"/>
                <a:cs typeface="Palatino Linotype"/>
              </a:rPr>
              <a:t>we</a:t>
            </a:r>
            <a:r>
              <a:rPr dirty="0" sz="2800" spc="-55">
                <a:solidFill>
                  <a:srgbClr val="FBA211"/>
                </a:solidFill>
                <a:latin typeface="Palatino Linotype"/>
                <a:cs typeface="Palatino Linotype"/>
              </a:rPr>
              <a:t> </a:t>
            </a:r>
            <a:r>
              <a:rPr dirty="0" sz="2800">
                <a:solidFill>
                  <a:srgbClr val="FBA211"/>
                </a:solidFill>
                <a:latin typeface="Palatino Linotype"/>
                <a:cs typeface="Palatino Linotype"/>
              </a:rPr>
              <a:t>do</a:t>
            </a:r>
            <a:r>
              <a:rPr dirty="0" sz="2800" spc="-70">
                <a:solidFill>
                  <a:srgbClr val="FBA211"/>
                </a:solidFill>
                <a:latin typeface="Palatino Linotype"/>
                <a:cs typeface="Palatino Linotype"/>
              </a:rPr>
              <a:t> </a:t>
            </a:r>
            <a:r>
              <a:rPr dirty="0" sz="2800" spc="-25">
                <a:solidFill>
                  <a:srgbClr val="FBA211"/>
                </a:solidFill>
                <a:latin typeface="Palatino Linotype"/>
                <a:cs typeface="Palatino Linotype"/>
              </a:rPr>
              <a:t>it</a:t>
            </a:r>
            <a:r>
              <a:rPr dirty="0" sz="2800">
                <a:solidFill>
                  <a:srgbClr val="FBA211"/>
                </a:solidFill>
                <a:latin typeface="Palatino Linotype"/>
                <a:cs typeface="Palatino Linotype"/>
              </a:rPr>
              <a:t>	</a:t>
            </a:r>
            <a:r>
              <a:rPr dirty="0" sz="2800" b="1">
                <a:solidFill>
                  <a:srgbClr val="FBA211"/>
                </a:solidFill>
                <a:latin typeface="Palatino Linotype"/>
                <a:cs typeface="Palatino Linotype"/>
              </a:rPr>
              <a:t>how</a:t>
            </a:r>
            <a:r>
              <a:rPr dirty="0" sz="2800" spc="-45" b="1">
                <a:solidFill>
                  <a:srgbClr val="FBA211"/>
                </a:solidFill>
                <a:latin typeface="Palatino Linotype"/>
                <a:cs typeface="Palatino Linotype"/>
              </a:rPr>
              <a:t> </a:t>
            </a:r>
            <a:r>
              <a:rPr dirty="0" sz="2800">
                <a:solidFill>
                  <a:srgbClr val="FBA211"/>
                </a:solidFill>
                <a:latin typeface="Palatino Linotype"/>
                <a:cs typeface="Palatino Linotype"/>
              </a:rPr>
              <a:t>we</a:t>
            </a:r>
            <a:r>
              <a:rPr dirty="0" sz="2800" spc="-50">
                <a:solidFill>
                  <a:srgbClr val="FBA211"/>
                </a:solidFill>
                <a:latin typeface="Palatino Linotype"/>
                <a:cs typeface="Palatino Linotype"/>
              </a:rPr>
              <a:t> </a:t>
            </a:r>
            <a:r>
              <a:rPr dirty="0" sz="2800">
                <a:solidFill>
                  <a:srgbClr val="FBA211"/>
                </a:solidFill>
                <a:latin typeface="Palatino Linotype"/>
                <a:cs typeface="Palatino Linotype"/>
              </a:rPr>
              <a:t>do</a:t>
            </a:r>
            <a:r>
              <a:rPr dirty="0" sz="2800" spc="-65">
                <a:solidFill>
                  <a:srgbClr val="FBA211"/>
                </a:solidFill>
                <a:latin typeface="Palatino Linotype"/>
                <a:cs typeface="Palatino Linotype"/>
              </a:rPr>
              <a:t> </a:t>
            </a:r>
            <a:r>
              <a:rPr dirty="0" sz="2800" spc="-25">
                <a:solidFill>
                  <a:srgbClr val="FBA211"/>
                </a:solidFill>
                <a:latin typeface="Palatino Linotype"/>
                <a:cs typeface="Palatino Linotype"/>
              </a:rPr>
              <a:t>it</a:t>
            </a:r>
            <a:endParaRPr sz="2800">
              <a:latin typeface="Palatino Linotype"/>
              <a:cs typeface="Palatino Linotype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240791" y="4776214"/>
            <a:ext cx="8711565" cy="2082164"/>
            <a:chOff x="240791" y="4776214"/>
            <a:chExt cx="8711565" cy="2082164"/>
          </a:xfrm>
        </p:grpSpPr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96184" y="4776214"/>
              <a:ext cx="5955792" cy="2081784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0791" y="4776214"/>
              <a:ext cx="2755392" cy="206654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648716" y="3020888"/>
            <a:ext cx="1485265" cy="1055370"/>
          </a:xfrm>
          <a:prstGeom prst="rect">
            <a:avLst/>
          </a:prstGeom>
        </p:spPr>
        <p:txBody>
          <a:bodyPr wrap="square" lIns="0" tIns="51435" rIns="0" bIns="0" rtlCol="0" vert="horz">
            <a:spAutoFit/>
          </a:bodyPr>
          <a:lstStyle/>
          <a:p>
            <a:pPr marL="300355" indent="-287655">
              <a:lnSpc>
                <a:spcPct val="100000"/>
              </a:lnSpc>
              <a:spcBef>
                <a:spcPts val="405"/>
              </a:spcBef>
              <a:buFont typeface="Arial"/>
              <a:buChar char="•"/>
              <a:tabLst>
                <a:tab pos="300355" algn="l"/>
              </a:tabLst>
            </a:pPr>
            <a:r>
              <a:rPr dirty="0" sz="2000" spc="-10">
                <a:latin typeface="Palatino Linotype"/>
                <a:cs typeface="Palatino Linotype"/>
              </a:rPr>
              <a:t>Transform</a:t>
            </a:r>
            <a:endParaRPr sz="2000">
              <a:latin typeface="Palatino Linotype"/>
              <a:cs typeface="Palatino Linotype"/>
            </a:endParaRPr>
          </a:p>
          <a:p>
            <a:pPr marL="300355" indent="-287655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>
                <a:tab pos="300355" algn="l"/>
              </a:tabLst>
            </a:pPr>
            <a:r>
              <a:rPr dirty="0" sz="2000" spc="-10">
                <a:latin typeface="Palatino Linotype"/>
                <a:cs typeface="Palatino Linotype"/>
              </a:rPr>
              <a:t>Cultivate</a:t>
            </a:r>
            <a:endParaRPr sz="2000">
              <a:latin typeface="Palatino Linotype"/>
              <a:cs typeface="Palatino Linotype"/>
            </a:endParaRPr>
          </a:p>
          <a:p>
            <a:pPr marL="300355" indent="-287655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>
                <a:tab pos="300355" algn="l"/>
              </a:tabLst>
            </a:pPr>
            <a:r>
              <a:rPr dirty="0" sz="2000" spc="-10">
                <a:latin typeface="Palatino Linotype"/>
                <a:cs typeface="Palatino Linotype"/>
              </a:rPr>
              <a:t>Empower</a:t>
            </a:r>
            <a:endParaRPr sz="2000">
              <a:latin typeface="Palatino Linotype"/>
              <a:cs typeface="Palatino Linotype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3392551" y="3058744"/>
            <a:ext cx="2044700" cy="13227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00355" indent="-287655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00355" algn="l"/>
              </a:tabLst>
            </a:pPr>
            <a:r>
              <a:rPr dirty="0" sz="2000" spc="-10">
                <a:latin typeface="Palatino Linotype"/>
                <a:cs typeface="Palatino Linotype"/>
              </a:rPr>
              <a:t>Revitalize</a:t>
            </a:r>
            <a:endParaRPr sz="2000">
              <a:latin typeface="Palatino Linotype"/>
              <a:cs typeface="Palatino Linotype"/>
            </a:endParaRPr>
          </a:p>
          <a:p>
            <a:pPr algn="r" marR="33020">
              <a:lnSpc>
                <a:spcPct val="100000"/>
              </a:lnSpc>
              <a:spcBef>
                <a:spcPts val="5"/>
              </a:spcBef>
            </a:pPr>
            <a:r>
              <a:rPr dirty="0" sz="2000" spc="-10">
                <a:latin typeface="Palatino Linotype"/>
                <a:cs typeface="Palatino Linotype"/>
              </a:rPr>
              <a:t>neighborhoods</a:t>
            </a:r>
            <a:endParaRPr sz="2000">
              <a:latin typeface="Palatino Linotype"/>
              <a:cs typeface="Palatino Linotype"/>
            </a:endParaRPr>
          </a:p>
          <a:p>
            <a:pPr algn="r" marL="287655" marR="5080" indent="-287655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>
                <a:tab pos="287655" algn="l"/>
              </a:tabLst>
            </a:pPr>
            <a:r>
              <a:rPr dirty="0" sz="2000">
                <a:latin typeface="Palatino Linotype"/>
                <a:cs typeface="Palatino Linotype"/>
              </a:rPr>
              <a:t>Healthy</a:t>
            </a:r>
            <a:r>
              <a:rPr dirty="0" sz="2000" spc="-40">
                <a:latin typeface="Palatino Linotype"/>
                <a:cs typeface="Palatino Linotype"/>
              </a:rPr>
              <a:t> </a:t>
            </a:r>
            <a:r>
              <a:rPr dirty="0" sz="2000" spc="-10">
                <a:latin typeface="Palatino Linotype"/>
                <a:cs typeface="Palatino Linotype"/>
              </a:rPr>
              <a:t>people</a:t>
            </a:r>
            <a:endParaRPr sz="2000">
              <a:latin typeface="Palatino Linotype"/>
              <a:cs typeface="Palatino Linotype"/>
            </a:endParaRPr>
          </a:p>
          <a:p>
            <a:pPr algn="r" marL="287655" marR="39370" indent="-287655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>
                <a:tab pos="287655" algn="l"/>
              </a:tabLst>
            </a:pPr>
            <a:r>
              <a:rPr dirty="0" sz="2000">
                <a:latin typeface="Palatino Linotype"/>
                <a:cs typeface="Palatino Linotype"/>
              </a:rPr>
              <a:t>Self</a:t>
            </a:r>
            <a:r>
              <a:rPr dirty="0" sz="2000" spc="5">
                <a:latin typeface="Palatino Linotype"/>
                <a:cs typeface="Palatino Linotype"/>
              </a:rPr>
              <a:t> </a:t>
            </a:r>
            <a:r>
              <a:rPr dirty="0" sz="2000" spc="-10">
                <a:latin typeface="Palatino Linotype"/>
                <a:cs typeface="Palatino Linotype"/>
              </a:rPr>
              <a:t>sufficiency</a:t>
            </a:r>
            <a:endParaRPr sz="2000">
              <a:latin typeface="Palatino Linotype"/>
              <a:cs typeface="Palatino Linotype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364604" y="3020888"/>
            <a:ext cx="2444750" cy="1360170"/>
          </a:xfrm>
          <a:prstGeom prst="rect">
            <a:avLst/>
          </a:prstGeom>
        </p:spPr>
        <p:txBody>
          <a:bodyPr wrap="square" lIns="0" tIns="51435" rIns="0" bIns="0" rtlCol="0" vert="horz">
            <a:spAutoFit/>
          </a:bodyPr>
          <a:lstStyle/>
          <a:p>
            <a:pPr marL="300355" indent="-287655">
              <a:lnSpc>
                <a:spcPct val="100000"/>
              </a:lnSpc>
              <a:spcBef>
                <a:spcPts val="405"/>
              </a:spcBef>
              <a:buFont typeface="Arial"/>
              <a:buChar char="•"/>
              <a:tabLst>
                <a:tab pos="300355" algn="l"/>
              </a:tabLst>
            </a:pPr>
            <a:r>
              <a:rPr dirty="0" sz="2000" spc="-10">
                <a:latin typeface="Palatino Linotype"/>
                <a:cs typeface="Palatino Linotype"/>
              </a:rPr>
              <a:t>Gardens</a:t>
            </a:r>
            <a:endParaRPr sz="2000">
              <a:latin typeface="Palatino Linotype"/>
              <a:cs typeface="Palatino Linotype"/>
            </a:endParaRPr>
          </a:p>
          <a:p>
            <a:pPr marL="300355" marR="5080" indent="-288290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>
                <a:tab pos="300355" algn="l"/>
              </a:tabLst>
            </a:pPr>
            <a:r>
              <a:rPr dirty="0" sz="2000">
                <a:latin typeface="Palatino Linotype"/>
                <a:cs typeface="Palatino Linotype"/>
              </a:rPr>
              <a:t>Education</a:t>
            </a:r>
            <a:r>
              <a:rPr dirty="0" sz="2000" spc="-40">
                <a:latin typeface="Palatino Linotype"/>
                <a:cs typeface="Palatino Linotype"/>
              </a:rPr>
              <a:t> </a:t>
            </a:r>
            <a:r>
              <a:rPr dirty="0" sz="2000">
                <a:latin typeface="Palatino Linotype"/>
                <a:cs typeface="Palatino Linotype"/>
              </a:rPr>
              <a:t>&amp;</a:t>
            </a:r>
            <a:r>
              <a:rPr dirty="0" sz="2000" spc="-5">
                <a:latin typeface="Palatino Linotype"/>
                <a:cs typeface="Palatino Linotype"/>
              </a:rPr>
              <a:t> </a:t>
            </a:r>
            <a:r>
              <a:rPr dirty="0" sz="2000" spc="-10">
                <a:latin typeface="Palatino Linotype"/>
                <a:cs typeface="Palatino Linotype"/>
              </a:rPr>
              <a:t>youth development</a:t>
            </a:r>
            <a:endParaRPr sz="2000">
              <a:latin typeface="Palatino Linotype"/>
              <a:cs typeface="Palatino Linotype"/>
            </a:endParaRPr>
          </a:p>
          <a:p>
            <a:pPr marL="300355" indent="-287655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>
                <a:tab pos="300355" algn="l"/>
              </a:tabLst>
            </a:pPr>
            <a:r>
              <a:rPr dirty="0" sz="2000" spc="-10">
                <a:latin typeface="Palatino Linotype"/>
                <a:cs typeface="Palatino Linotype"/>
              </a:rPr>
              <a:t>Volunteer</a:t>
            </a:r>
            <a:r>
              <a:rPr dirty="0" sz="2000" spc="-95">
                <a:latin typeface="Palatino Linotype"/>
                <a:cs typeface="Palatino Linotype"/>
              </a:rPr>
              <a:t> </a:t>
            </a:r>
            <a:r>
              <a:rPr dirty="0" sz="2000" spc="-10">
                <a:latin typeface="Palatino Linotype"/>
                <a:cs typeface="Palatino Linotype"/>
              </a:rPr>
              <a:t>service</a:t>
            </a:r>
            <a:endParaRPr sz="20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9144000" cy="1524000"/>
          </a:xfrm>
          <a:custGeom>
            <a:avLst/>
            <a:gdLst/>
            <a:ahLst/>
            <a:cxnLst/>
            <a:rect l="l" t="t" r="r" b="b"/>
            <a:pathLst>
              <a:path w="9144000" h="1524000">
                <a:moveTo>
                  <a:pt x="9144000" y="0"/>
                </a:moveTo>
                <a:lnTo>
                  <a:pt x="0" y="0"/>
                </a:lnTo>
                <a:lnTo>
                  <a:pt x="0" y="1524000"/>
                </a:lnTo>
                <a:lnTo>
                  <a:pt x="9144000" y="1524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789A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8231" rIns="0" bIns="0" rtlCol="0" vert="horz">
            <a:spAutoFit/>
          </a:bodyPr>
          <a:lstStyle/>
          <a:p>
            <a:pPr marL="2847975" marR="5080" indent="-2169160">
              <a:lnSpc>
                <a:spcPct val="100000"/>
              </a:lnSpc>
              <a:spcBef>
                <a:spcPts val="100"/>
              </a:spcBef>
            </a:pPr>
            <a:r>
              <a:rPr dirty="0" sz="4400" spc="220"/>
              <a:t>BINGHAMTON</a:t>
            </a:r>
            <a:r>
              <a:rPr dirty="0" sz="4400" spc="-235"/>
              <a:t> </a:t>
            </a:r>
            <a:r>
              <a:rPr dirty="0" sz="4400" spc="275"/>
              <a:t>URBAN</a:t>
            </a:r>
            <a:r>
              <a:rPr dirty="0" sz="4400" spc="-220"/>
              <a:t> </a:t>
            </a:r>
            <a:r>
              <a:rPr dirty="0" sz="4400" spc="200"/>
              <a:t>FARM </a:t>
            </a:r>
            <a:r>
              <a:rPr dirty="0" sz="4400" spc="220"/>
              <a:t>EXPANSION</a:t>
            </a:r>
            <a:endParaRPr sz="4400"/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501" y="1524000"/>
            <a:ext cx="8977745" cy="533399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114544" y="1371600"/>
            <a:ext cx="4029710" cy="5486400"/>
            <a:chOff x="5114544" y="1371600"/>
            <a:chExt cx="4029710" cy="54864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14544" y="3505200"/>
              <a:ext cx="2200655" cy="3352797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01611" y="1371600"/>
              <a:ext cx="2342388" cy="3124200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269544" y="1483614"/>
            <a:ext cx="5250180" cy="4781550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352425" indent="-339725">
              <a:lnSpc>
                <a:spcPct val="100000"/>
              </a:lnSpc>
              <a:spcBef>
                <a:spcPts val="1300"/>
              </a:spcBef>
              <a:buChar char="•"/>
              <a:tabLst>
                <a:tab pos="352425" algn="l"/>
              </a:tabLst>
            </a:pPr>
            <a:r>
              <a:rPr dirty="0" sz="2100">
                <a:latin typeface="Palatino Linotype"/>
                <a:cs typeface="Palatino Linotype"/>
              </a:rPr>
              <a:t>Paid</a:t>
            </a:r>
            <a:r>
              <a:rPr dirty="0" sz="2100" spc="-35">
                <a:latin typeface="Palatino Linotype"/>
                <a:cs typeface="Palatino Linotype"/>
              </a:rPr>
              <a:t> </a:t>
            </a:r>
            <a:r>
              <a:rPr dirty="0" sz="2100">
                <a:latin typeface="Palatino Linotype"/>
                <a:cs typeface="Palatino Linotype"/>
              </a:rPr>
              <a:t>youth</a:t>
            </a:r>
            <a:r>
              <a:rPr dirty="0" sz="2100" spc="-25">
                <a:latin typeface="Palatino Linotype"/>
                <a:cs typeface="Palatino Linotype"/>
              </a:rPr>
              <a:t> </a:t>
            </a:r>
            <a:r>
              <a:rPr dirty="0" sz="2100">
                <a:latin typeface="Palatino Linotype"/>
                <a:cs typeface="Palatino Linotype"/>
              </a:rPr>
              <a:t>employment</a:t>
            </a:r>
            <a:r>
              <a:rPr dirty="0" sz="2100" spc="-25">
                <a:latin typeface="Palatino Linotype"/>
                <a:cs typeface="Palatino Linotype"/>
              </a:rPr>
              <a:t> </a:t>
            </a:r>
            <a:r>
              <a:rPr dirty="0" sz="2100">
                <a:latin typeface="Palatino Linotype"/>
                <a:cs typeface="Palatino Linotype"/>
              </a:rPr>
              <a:t>(Ages</a:t>
            </a:r>
            <a:r>
              <a:rPr dirty="0" sz="2100" spc="-15">
                <a:latin typeface="Palatino Linotype"/>
                <a:cs typeface="Palatino Linotype"/>
              </a:rPr>
              <a:t> </a:t>
            </a:r>
            <a:r>
              <a:rPr dirty="0" sz="2100">
                <a:latin typeface="Palatino Linotype"/>
                <a:cs typeface="Palatino Linotype"/>
              </a:rPr>
              <a:t>14-</a:t>
            </a:r>
            <a:r>
              <a:rPr dirty="0" sz="2100" spc="-25">
                <a:latin typeface="Palatino Linotype"/>
                <a:cs typeface="Palatino Linotype"/>
              </a:rPr>
              <a:t>21)</a:t>
            </a:r>
            <a:endParaRPr sz="2100">
              <a:latin typeface="Palatino Linotype"/>
              <a:cs typeface="Palatino Linotype"/>
            </a:endParaRPr>
          </a:p>
          <a:p>
            <a:pPr marL="352425" marR="5080" indent="-340360">
              <a:lnSpc>
                <a:spcPct val="100000"/>
              </a:lnSpc>
              <a:spcBef>
                <a:spcPts val="1200"/>
              </a:spcBef>
              <a:buChar char="•"/>
              <a:tabLst>
                <a:tab pos="352425" algn="l"/>
              </a:tabLst>
            </a:pPr>
            <a:r>
              <a:rPr dirty="0" sz="2100">
                <a:latin typeface="Palatino Linotype"/>
                <a:cs typeface="Palatino Linotype"/>
              </a:rPr>
              <a:t>Three</a:t>
            </a:r>
            <a:r>
              <a:rPr dirty="0" sz="2100" spc="-10">
                <a:latin typeface="Palatino Linotype"/>
                <a:cs typeface="Palatino Linotype"/>
              </a:rPr>
              <a:t> </a:t>
            </a:r>
            <a:r>
              <a:rPr dirty="0" sz="2100">
                <a:latin typeface="Palatino Linotype"/>
                <a:cs typeface="Palatino Linotype"/>
              </a:rPr>
              <a:t>sessions:</a:t>
            </a:r>
            <a:r>
              <a:rPr dirty="0" sz="2100" spc="-15">
                <a:latin typeface="Palatino Linotype"/>
                <a:cs typeface="Palatino Linotype"/>
              </a:rPr>
              <a:t> </a:t>
            </a:r>
            <a:r>
              <a:rPr dirty="0" sz="2100" b="1">
                <a:latin typeface="Palatino Linotype"/>
                <a:cs typeface="Palatino Linotype"/>
              </a:rPr>
              <a:t>Summer</a:t>
            </a:r>
            <a:r>
              <a:rPr dirty="0" sz="2100" spc="-15" b="1">
                <a:latin typeface="Palatino Linotype"/>
                <a:cs typeface="Palatino Linotype"/>
              </a:rPr>
              <a:t> </a:t>
            </a:r>
            <a:r>
              <a:rPr dirty="0" sz="2100" b="1">
                <a:latin typeface="Palatino Linotype"/>
                <a:cs typeface="Palatino Linotype"/>
              </a:rPr>
              <a:t>–</a:t>
            </a:r>
            <a:r>
              <a:rPr dirty="0" sz="2100" spc="-5" b="1">
                <a:latin typeface="Palatino Linotype"/>
                <a:cs typeface="Palatino Linotype"/>
              </a:rPr>
              <a:t> </a:t>
            </a:r>
            <a:r>
              <a:rPr dirty="0" sz="2100" b="1">
                <a:latin typeface="Palatino Linotype"/>
                <a:cs typeface="Palatino Linotype"/>
              </a:rPr>
              <a:t>6</a:t>
            </a:r>
            <a:r>
              <a:rPr dirty="0" sz="2100" spc="5" b="1">
                <a:latin typeface="Palatino Linotype"/>
                <a:cs typeface="Palatino Linotype"/>
              </a:rPr>
              <a:t> </a:t>
            </a:r>
            <a:r>
              <a:rPr dirty="0" sz="2100" b="1">
                <a:latin typeface="Palatino Linotype"/>
                <a:cs typeface="Palatino Linotype"/>
              </a:rPr>
              <a:t>weeks </a:t>
            </a:r>
            <a:r>
              <a:rPr dirty="0" sz="2100" spc="-25" b="1">
                <a:latin typeface="Palatino Linotype"/>
                <a:cs typeface="Palatino Linotype"/>
              </a:rPr>
              <a:t>(25 </a:t>
            </a:r>
            <a:r>
              <a:rPr dirty="0" sz="2100" b="1">
                <a:latin typeface="Palatino Linotype"/>
                <a:cs typeface="Palatino Linotype"/>
              </a:rPr>
              <a:t>youth),</a:t>
            </a:r>
            <a:r>
              <a:rPr dirty="0" sz="2100" spc="-15" b="1">
                <a:latin typeface="Palatino Linotype"/>
                <a:cs typeface="Palatino Linotype"/>
              </a:rPr>
              <a:t> </a:t>
            </a:r>
            <a:r>
              <a:rPr dirty="0" sz="2100" b="1">
                <a:latin typeface="Palatino Linotype"/>
                <a:cs typeface="Palatino Linotype"/>
              </a:rPr>
              <a:t>Spring</a:t>
            </a:r>
            <a:r>
              <a:rPr dirty="0" sz="2100" spc="5" b="1">
                <a:latin typeface="Palatino Linotype"/>
                <a:cs typeface="Palatino Linotype"/>
              </a:rPr>
              <a:t> </a:t>
            </a:r>
            <a:r>
              <a:rPr dirty="0" sz="2100" b="1">
                <a:latin typeface="Palatino Linotype"/>
                <a:cs typeface="Palatino Linotype"/>
              </a:rPr>
              <a:t>&amp; Fall</a:t>
            </a:r>
            <a:r>
              <a:rPr dirty="0" sz="2100" spc="-10" b="1">
                <a:latin typeface="Palatino Linotype"/>
                <a:cs typeface="Palatino Linotype"/>
              </a:rPr>
              <a:t> </a:t>
            </a:r>
            <a:r>
              <a:rPr dirty="0" sz="2100" b="1">
                <a:latin typeface="Palatino Linotype"/>
                <a:cs typeface="Palatino Linotype"/>
              </a:rPr>
              <a:t>–</a:t>
            </a:r>
            <a:r>
              <a:rPr dirty="0" sz="2100" spc="5" b="1">
                <a:latin typeface="Palatino Linotype"/>
                <a:cs typeface="Palatino Linotype"/>
              </a:rPr>
              <a:t> </a:t>
            </a:r>
            <a:r>
              <a:rPr dirty="0" sz="2100" b="1">
                <a:latin typeface="Palatino Linotype"/>
                <a:cs typeface="Palatino Linotype"/>
              </a:rPr>
              <a:t>8 weeks (8</a:t>
            </a:r>
            <a:r>
              <a:rPr dirty="0" sz="2100" spc="5" b="1">
                <a:latin typeface="Palatino Linotype"/>
                <a:cs typeface="Palatino Linotype"/>
              </a:rPr>
              <a:t> </a:t>
            </a:r>
            <a:r>
              <a:rPr dirty="0" sz="2100" spc="-10" b="1">
                <a:latin typeface="Palatino Linotype"/>
                <a:cs typeface="Palatino Linotype"/>
              </a:rPr>
              <a:t>youth each)</a:t>
            </a:r>
            <a:endParaRPr sz="2100">
              <a:latin typeface="Palatino Linotype"/>
              <a:cs typeface="Palatino Linotype"/>
            </a:endParaRPr>
          </a:p>
          <a:p>
            <a:pPr marL="352425" indent="-339725">
              <a:lnSpc>
                <a:spcPct val="100000"/>
              </a:lnSpc>
              <a:spcBef>
                <a:spcPts val="1200"/>
              </a:spcBef>
              <a:buChar char="•"/>
              <a:tabLst>
                <a:tab pos="352425" algn="l"/>
              </a:tabLst>
            </a:pPr>
            <a:r>
              <a:rPr dirty="0" sz="2100">
                <a:latin typeface="Palatino Linotype"/>
                <a:cs typeface="Palatino Linotype"/>
              </a:rPr>
              <a:t>Hard</a:t>
            </a:r>
            <a:r>
              <a:rPr dirty="0" sz="2100" spc="-20">
                <a:latin typeface="Palatino Linotype"/>
                <a:cs typeface="Palatino Linotype"/>
              </a:rPr>
              <a:t> </a:t>
            </a:r>
            <a:r>
              <a:rPr dirty="0" sz="2100">
                <a:latin typeface="Palatino Linotype"/>
                <a:cs typeface="Palatino Linotype"/>
              </a:rPr>
              <a:t>Work</a:t>
            </a:r>
            <a:r>
              <a:rPr dirty="0" sz="2100" spc="-10">
                <a:latin typeface="Palatino Linotype"/>
                <a:cs typeface="Palatino Linotype"/>
              </a:rPr>
              <a:t> </a:t>
            </a:r>
            <a:r>
              <a:rPr dirty="0" sz="2100">
                <a:latin typeface="Palatino Linotype"/>
                <a:cs typeface="Palatino Linotype"/>
              </a:rPr>
              <a:t>&amp;</a:t>
            </a:r>
            <a:r>
              <a:rPr dirty="0" sz="2100" spc="5">
                <a:latin typeface="Palatino Linotype"/>
                <a:cs typeface="Palatino Linotype"/>
              </a:rPr>
              <a:t> </a:t>
            </a:r>
            <a:r>
              <a:rPr dirty="0" sz="2100">
                <a:latin typeface="Palatino Linotype"/>
                <a:cs typeface="Palatino Linotype"/>
              </a:rPr>
              <a:t>New</a:t>
            </a:r>
            <a:r>
              <a:rPr dirty="0" sz="2100" spc="-15">
                <a:latin typeface="Palatino Linotype"/>
                <a:cs typeface="Palatino Linotype"/>
              </a:rPr>
              <a:t> </a:t>
            </a:r>
            <a:r>
              <a:rPr dirty="0" sz="2100" spc="-10">
                <a:latin typeface="Palatino Linotype"/>
                <a:cs typeface="Palatino Linotype"/>
              </a:rPr>
              <a:t>Skills!</a:t>
            </a:r>
            <a:endParaRPr sz="2100">
              <a:latin typeface="Palatino Linotype"/>
              <a:cs typeface="Palatino Linotype"/>
            </a:endParaRPr>
          </a:p>
          <a:p>
            <a:pPr marL="352425" marR="523875" indent="-340360">
              <a:lnSpc>
                <a:spcPct val="100000"/>
              </a:lnSpc>
              <a:spcBef>
                <a:spcPts val="1200"/>
              </a:spcBef>
              <a:buChar char="•"/>
              <a:tabLst>
                <a:tab pos="352425" algn="l"/>
              </a:tabLst>
            </a:pPr>
            <a:r>
              <a:rPr dirty="0" sz="2100">
                <a:latin typeface="Palatino Linotype"/>
                <a:cs typeface="Palatino Linotype"/>
              </a:rPr>
              <a:t>Urban</a:t>
            </a:r>
            <a:r>
              <a:rPr dirty="0" sz="2100" spc="-20">
                <a:latin typeface="Palatino Linotype"/>
                <a:cs typeface="Palatino Linotype"/>
              </a:rPr>
              <a:t> </a:t>
            </a:r>
            <a:r>
              <a:rPr dirty="0" sz="2100">
                <a:latin typeface="Palatino Linotype"/>
                <a:cs typeface="Palatino Linotype"/>
              </a:rPr>
              <a:t>Farm:</a:t>
            </a:r>
            <a:r>
              <a:rPr dirty="0" sz="2100" spc="-20">
                <a:latin typeface="Palatino Linotype"/>
                <a:cs typeface="Palatino Linotype"/>
              </a:rPr>
              <a:t> </a:t>
            </a:r>
            <a:r>
              <a:rPr dirty="0" sz="2100">
                <a:latin typeface="Palatino Linotype"/>
                <a:cs typeface="Palatino Linotype"/>
              </a:rPr>
              <a:t>Growing</a:t>
            </a:r>
            <a:r>
              <a:rPr dirty="0" sz="2100" spc="-15">
                <a:latin typeface="Palatino Linotype"/>
                <a:cs typeface="Palatino Linotype"/>
              </a:rPr>
              <a:t> </a:t>
            </a:r>
            <a:r>
              <a:rPr dirty="0" sz="2100" spc="-10" b="1">
                <a:latin typeface="Palatino Linotype"/>
                <a:cs typeface="Palatino Linotype"/>
              </a:rPr>
              <a:t>5,000+ </a:t>
            </a:r>
            <a:r>
              <a:rPr dirty="0" sz="2100" b="1">
                <a:latin typeface="Palatino Linotype"/>
                <a:cs typeface="Palatino Linotype"/>
              </a:rPr>
              <a:t>pounds</a:t>
            </a:r>
            <a:r>
              <a:rPr dirty="0" sz="2100" spc="10" b="1">
                <a:latin typeface="Palatino Linotype"/>
                <a:cs typeface="Palatino Linotype"/>
              </a:rPr>
              <a:t> </a:t>
            </a:r>
            <a:r>
              <a:rPr dirty="0" sz="2100">
                <a:latin typeface="Palatino Linotype"/>
                <a:cs typeface="Palatino Linotype"/>
              </a:rPr>
              <a:t>of food</a:t>
            </a:r>
            <a:r>
              <a:rPr dirty="0" sz="2100" spc="10">
                <a:latin typeface="Palatino Linotype"/>
                <a:cs typeface="Palatino Linotype"/>
              </a:rPr>
              <a:t> </a:t>
            </a:r>
            <a:r>
              <a:rPr dirty="0" sz="2100">
                <a:latin typeface="Palatino Linotype"/>
                <a:cs typeface="Palatino Linotype"/>
              </a:rPr>
              <a:t>for</a:t>
            </a:r>
            <a:r>
              <a:rPr dirty="0" sz="2100" spc="5">
                <a:latin typeface="Palatino Linotype"/>
                <a:cs typeface="Palatino Linotype"/>
              </a:rPr>
              <a:t> </a:t>
            </a:r>
            <a:r>
              <a:rPr dirty="0" sz="2100" b="1">
                <a:latin typeface="Palatino Linotype"/>
                <a:cs typeface="Palatino Linotype"/>
              </a:rPr>
              <a:t>60+</a:t>
            </a:r>
            <a:r>
              <a:rPr dirty="0" sz="2100" spc="-10" b="1">
                <a:latin typeface="Palatino Linotype"/>
                <a:cs typeface="Palatino Linotype"/>
              </a:rPr>
              <a:t> families/year</a:t>
            </a:r>
            <a:endParaRPr sz="2100">
              <a:latin typeface="Palatino Linotype"/>
              <a:cs typeface="Palatino Linotype"/>
            </a:endParaRPr>
          </a:p>
          <a:p>
            <a:pPr marL="352425" marR="636905" indent="-340360">
              <a:lnSpc>
                <a:spcPct val="100000"/>
              </a:lnSpc>
              <a:spcBef>
                <a:spcPts val="1200"/>
              </a:spcBef>
              <a:buChar char="•"/>
              <a:tabLst>
                <a:tab pos="352425" algn="l"/>
              </a:tabLst>
            </a:pPr>
            <a:r>
              <a:rPr dirty="0" sz="2100" spc="-10">
                <a:latin typeface="Palatino Linotype"/>
                <a:cs typeface="Palatino Linotype"/>
              </a:rPr>
              <a:t>Build-A-</a:t>
            </a:r>
            <a:r>
              <a:rPr dirty="0" sz="2100">
                <a:latin typeface="Palatino Linotype"/>
                <a:cs typeface="Palatino Linotype"/>
              </a:rPr>
              <a:t>Garden:</a:t>
            </a:r>
            <a:r>
              <a:rPr dirty="0" sz="2100" spc="30">
                <a:latin typeface="Palatino Linotype"/>
                <a:cs typeface="Palatino Linotype"/>
              </a:rPr>
              <a:t> </a:t>
            </a:r>
            <a:r>
              <a:rPr dirty="0" sz="2100">
                <a:latin typeface="Palatino Linotype"/>
                <a:cs typeface="Palatino Linotype"/>
              </a:rPr>
              <a:t>constructing</a:t>
            </a:r>
            <a:r>
              <a:rPr dirty="0" sz="2100" spc="20">
                <a:latin typeface="Palatino Linotype"/>
                <a:cs typeface="Palatino Linotype"/>
              </a:rPr>
              <a:t> </a:t>
            </a:r>
            <a:r>
              <a:rPr dirty="0" sz="2100" spc="-20">
                <a:latin typeface="Palatino Linotype"/>
                <a:cs typeface="Palatino Linotype"/>
              </a:rPr>
              <a:t>home </a:t>
            </a:r>
            <a:r>
              <a:rPr dirty="0" sz="2100">
                <a:latin typeface="Palatino Linotype"/>
                <a:cs typeface="Palatino Linotype"/>
              </a:rPr>
              <a:t>gardens</a:t>
            </a:r>
            <a:r>
              <a:rPr dirty="0" sz="2100" spc="-15">
                <a:latin typeface="Palatino Linotype"/>
                <a:cs typeface="Palatino Linotype"/>
              </a:rPr>
              <a:t> </a:t>
            </a:r>
            <a:r>
              <a:rPr dirty="0" sz="2100">
                <a:latin typeface="Palatino Linotype"/>
                <a:cs typeface="Palatino Linotype"/>
              </a:rPr>
              <a:t>–</a:t>
            </a:r>
            <a:r>
              <a:rPr dirty="0" sz="2100" spc="-5">
                <a:latin typeface="Palatino Linotype"/>
                <a:cs typeface="Palatino Linotype"/>
              </a:rPr>
              <a:t> </a:t>
            </a:r>
            <a:r>
              <a:rPr dirty="0" sz="2100" b="1">
                <a:latin typeface="Palatino Linotype"/>
                <a:cs typeface="Palatino Linotype"/>
              </a:rPr>
              <a:t>serving</a:t>
            </a:r>
            <a:r>
              <a:rPr dirty="0" sz="2100" spc="-15" b="1">
                <a:latin typeface="Palatino Linotype"/>
                <a:cs typeface="Palatino Linotype"/>
              </a:rPr>
              <a:t> </a:t>
            </a:r>
            <a:r>
              <a:rPr dirty="0" sz="2100" b="1">
                <a:latin typeface="Palatino Linotype"/>
                <a:cs typeface="Palatino Linotype"/>
              </a:rPr>
              <a:t>50+</a:t>
            </a:r>
            <a:r>
              <a:rPr dirty="0" sz="2100" spc="5" b="1">
                <a:latin typeface="Palatino Linotype"/>
                <a:cs typeface="Palatino Linotype"/>
              </a:rPr>
              <a:t> </a:t>
            </a:r>
            <a:r>
              <a:rPr dirty="0" sz="2100" spc="-10" b="1">
                <a:latin typeface="Palatino Linotype"/>
                <a:cs typeface="Palatino Linotype"/>
              </a:rPr>
              <a:t>homes/year</a:t>
            </a:r>
            <a:endParaRPr sz="2100">
              <a:latin typeface="Palatino Linotype"/>
              <a:cs typeface="Palatino Linotype"/>
            </a:endParaRPr>
          </a:p>
          <a:p>
            <a:pPr marL="352425" marR="605790" indent="-340360">
              <a:lnSpc>
                <a:spcPct val="100000"/>
              </a:lnSpc>
              <a:spcBef>
                <a:spcPts val="1205"/>
              </a:spcBef>
              <a:buChar char="•"/>
              <a:tabLst>
                <a:tab pos="352425" algn="l"/>
              </a:tabLst>
            </a:pPr>
            <a:r>
              <a:rPr dirty="0" sz="2100">
                <a:latin typeface="Palatino Linotype"/>
                <a:cs typeface="Palatino Linotype"/>
              </a:rPr>
              <a:t>Trainings:</a:t>
            </a:r>
            <a:r>
              <a:rPr dirty="0" sz="2100" spc="-30">
                <a:latin typeface="Palatino Linotype"/>
                <a:cs typeface="Palatino Linotype"/>
              </a:rPr>
              <a:t> </a:t>
            </a:r>
            <a:r>
              <a:rPr dirty="0" sz="2100">
                <a:latin typeface="Palatino Linotype"/>
                <a:cs typeface="Palatino Linotype"/>
              </a:rPr>
              <a:t>Financial</a:t>
            </a:r>
            <a:r>
              <a:rPr dirty="0" sz="2100" spc="-25">
                <a:latin typeface="Palatino Linotype"/>
                <a:cs typeface="Palatino Linotype"/>
              </a:rPr>
              <a:t> </a:t>
            </a:r>
            <a:r>
              <a:rPr dirty="0" sz="2100">
                <a:latin typeface="Palatino Linotype"/>
                <a:cs typeface="Palatino Linotype"/>
              </a:rPr>
              <a:t>literacy,</a:t>
            </a:r>
            <a:r>
              <a:rPr dirty="0" sz="2100" spc="-10">
                <a:latin typeface="Palatino Linotype"/>
                <a:cs typeface="Palatino Linotype"/>
              </a:rPr>
              <a:t> resume </a:t>
            </a:r>
            <a:r>
              <a:rPr dirty="0" sz="2100">
                <a:latin typeface="Palatino Linotype"/>
                <a:cs typeface="Palatino Linotype"/>
              </a:rPr>
              <a:t>writing,</a:t>
            </a:r>
            <a:r>
              <a:rPr dirty="0" sz="2100" spc="-10">
                <a:latin typeface="Palatino Linotype"/>
                <a:cs typeface="Palatino Linotype"/>
              </a:rPr>
              <a:t> </a:t>
            </a:r>
            <a:r>
              <a:rPr dirty="0" sz="2100">
                <a:latin typeface="Palatino Linotype"/>
                <a:cs typeface="Palatino Linotype"/>
              </a:rPr>
              <a:t>interview</a:t>
            </a:r>
            <a:r>
              <a:rPr dirty="0" sz="2100" spc="-10">
                <a:latin typeface="Palatino Linotype"/>
                <a:cs typeface="Palatino Linotype"/>
              </a:rPr>
              <a:t> </a:t>
            </a:r>
            <a:r>
              <a:rPr dirty="0" sz="2100">
                <a:latin typeface="Palatino Linotype"/>
                <a:cs typeface="Palatino Linotype"/>
              </a:rPr>
              <a:t>prep,</a:t>
            </a:r>
            <a:r>
              <a:rPr dirty="0" sz="2100" spc="-15">
                <a:latin typeface="Palatino Linotype"/>
                <a:cs typeface="Palatino Linotype"/>
              </a:rPr>
              <a:t> </a:t>
            </a:r>
            <a:r>
              <a:rPr dirty="0" sz="2100">
                <a:latin typeface="Palatino Linotype"/>
                <a:cs typeface="Palatino Linotype"/>
              </a:rPr>
              <a:t>cooking,</a:t>
            </a:r>
            <a:r>
              <a:rPr dirty="0" sz="2100" spc="5">
                <a:latin typeface="Palatino Linotype"/>
                <a:cs typeface="Palatino Linotype"/>
              </a:rPr>
              <a:t> </a:t>
            </a:r>
            <a:r>
              <a:rPr dirty="0" sz="2100" spc="-50">
                <a:latin typeface="Palatino Linotype"/>
                <a:cs typeface="Palatino Linotype"/>
              </a:rPr>
              <a:t>&amp; </a:t>
            </a:r>
            <a:r>
              <a:rPr dirty="0" sz="2100">
                <a:latin typeface="Palatino Linotype"/>
                <a:cs typeface="Palatino Linotype"/>
              </a:rPr>
              <a:t>Tours</a:t>
            </a:r>
            <a:r>
              <a:rPr dirty="0" sz="2100" spc="-20">
                <a:latin typeface="Palatino Linotype"/>
                <a:cs typeface="Palatino Linotype"/>
              </a:rPr>
              <a:t> </a:t>
            </a:r>
            <a:r>
              <a:rPr dirty="0" sz="2100">
                <a:latin typeface="Palatino Linotype"/>
                <a:cs typeface="Palatino Linotype"/>
              </a:rPr>
              <a:t>of Farms</a:t>
            </a:r>
            <a:r>
              <a:rPr dirty="0" sz="2100" spc="-15">
                <a:latin typeface="Palatino Linotype"/>
                <a:cs typeface="Palatino Linotype"/>
              </a:rPr>
              <a:t> </a:t>
            </a:r>
            <a:r>
              <a:rPr dirty="0" sz="2100">
                <a:latin typeface="Palatino Linotype"/>
                <a:cs typeface="Palatino Linotype"/>
              </a:rPr>
              <a:t>&amp; Food </a:t>
            </a:r>
            <a:r>
              <a:rPr dirty="0" sz="2100" spc="-10">
                <a:latin typeface="Palatino Linotype"/>
                <a:cs typeface="Palatino Linotype"/>
              </a:rPr>
              <a:t>Businesses</a:t>
            </a:r>
            <a:endParaRPr sz="2100">
              <a:latin typeface="Palatino Linotype"/>
              <a:cs typeface="Palatino Linotype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0" y="0"/>
            <a:ext cx="9144000" cy="1420495"/>
          </a:xfrm>
          <a:custGeom>
            <a:avLst/>
            <a:gdLst/>
            <a:ahLst/>
            <a:cxnLst/>
            <a:rect l="l" t="t" r="r" b="b"/>
            <a:pathLst>
              <a:path w="9144000" h="1420495">
                <a:moveTo>
                  <a:pt x="0" y="1420367"/>
                </a:moveTo>
                <a:lnTo>
                  <a:pt x="9144000" y="1420367"/>
                </a:lnTo>
                <a:lnTo>
                  <a:pt x="9144000" y="0"/>
                </a:lnTo>
                <a:lnTo>
                  <a:pt x="0" y="0"/>
                </a:lnTo>
                <a:lnTo>
                  <a:pt x="0" y="1420367"/>
                </a:lnTo>
                <a:close/>
              </a:path>
            </a:pathLst>
          </a:custGeom>
          <a:solidFill>
            <a:srgbClr val="789A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517650" marR="5080" indent="69850">
              <a:lnSpc>
                <a:spcPct val="100000"/>
              </a:lnSpc>
              <a:spcBef>
                <a:spcPts val="100"/>
              </a:spcBef>
            </a:pPr>
            <a:r>
              <a:rPr dirty="0" sz="4400" spc="285"/>
              <a:t>GROW</a:t>
            </a:r>
            <a:r>
              <a:rPr dirty="0" sz="4400" spc="-225"/>
              <a:t> </a:t>
            </a:r>
            <a:r>
              <a:rPr dirty="0" sz="4400" spc="210"/>
              <a:t>BINGHAMTON </a:t>
            </a:r>
            <a:r>
              <a:rPr dirty="0" sz="4400" spc="225"/>
              <a:t>YOUTH</a:t>
            </a:r>
            <a:r>
              <a:rPr dirty="0" sz="4400" spc="-229"/>
              <a:t> </a:t>
            </a:r>
            <a:r>
              <a:rPr dirty="0" sz="4400" spc="190"/>
              <a:t>EMPLOYMENT</a:t>
            </a:r>
            <a:endParaRPr sz="44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534720" y="1732915"/>
            <a:ext cx="4502150" cy="45986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3695" marR="969010" indent="-341630">
              <a:lnSpc>
                <a:spcPct val="100000"/>
              </a:lnSpc>
              <a:spcBef>
                <a:spcPts val="100"/>
              </a:spcBef>
              <a:buChar char="•"/>
              <a:tabLst>
                <a:tab pos="353695" algn="l"/>
              </a:tabLst>
            </a:pPr>
            <a:r>
              <a:rPr dirty="0" sz="2400">
                <a:latin typeface="Palatino Linotype"/>
                <a:cs typeface="Palatino Linotype"/>
              </a:rPr>
              <a:t>Limited</a:t>
            </a:r>
            <a:r>
              <a:rPr dirty="0" sz="2400" spc="5">
                <a:latin typeface="Palatino Linotype"/>
                <a:cs typeface="Palatino Linotype"/>
              </a:rPr>
              <a:t> </a:t>
            </a:r>
            <a:r>
              <a:rPr dirty="0" sz="2400" spc="-10">
                <a:latin typeface="Palatino Linotype"/>
                <a:cs typeface="Palatino Linotype"/>
              </a:rPr>
              <a:t>employment </a:t>
            </a:r>
            <a:r>
              <a:rPr dirty="0" sz="2400">
                <a:latin typeface="Palatino Linotype"/>
                <a:cs typeface="Palatino Linotype"/>
              </a:rPr>
              <a:t>opportunities</a:t>
            </a:r>
            <a:r>
              <a:rPr dirty="0" sz="2400" spc="-10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for</a:t>
            </a:r>
            <a:r>
              <a:rPr dirty="0" sz="2400" spc="-10">
                <a:latin typeface="Palatino Linotype"/>
                <a:cs typeface="Palatino Linotype"/>
              </a:rPr>
              <a:t> youth</a:t>
            </a:r>
            <a:endParaRPr sz="2400">
              <a:latin typeface="Palatino Linotype"/>
              <a:cs typeface="Palatino Linotype"/>
            </a:endParaRPr>
          </a:p>
          <a:p>
            <a:pPr marL="353695" indent="-340995">
              <a:lnSpc>
                <a:spcPct val="100000"/>
              </a:lnSpc>
              <a:spcBef>
                <a:spcPts val="1200"/>
              </a:spcBef>
              <a:buChar char="•"/>
              <a:tabLst>
                <a:tab pos="353695" algn="l"/>
              </a:tabLst>
            </a:pPr>
            <a:r>
              <a:rPr dirty="0" sz="2400">
                <a:latin typeface="Palatino Linotype"/>
                <a:cs typeface="Palatino Linotype"/>
              </a:rPr>
              <a:t>Meaningful</a:t>
            </a:r>
            <a:r>
              <a:rPr dirty="0" sz="2400" spc="-25">
                <a:latin typeface="Palatino Linotype"/>
                <a:cs typeface="Palatino Linotype"/>
              </a:rPr>
              <a:t> </a:t>
            </a:r>
            <a:r>
              <a:rPr dirty="0" sz="2400" spc="-20">
                <a:latin typeface="Palatino Linotype"/>
                <a:cs typeface="Palatino Linotype"/>
              </a:rPr>
              <a:t>Work</a:t>
            </a:r>
            <a:endParaRPr sz="2400">
              <a:latin typeface="Palatino Linotype"/>
              <a:cs typeface="Palatino Linotype"/>
            </a:endParaRPr>
          </a:p>
          <a:p>
            <a:pPr marL="353695" indent="-340995">
              <a:lnSpc>
                <a:spcPct val="100000"/>
              </a:lnSpc>
              <a:spcBef>
                <a:spcPts val="1200"/>
              </a:spcBef>
              <a:buChar char="•"/>
              <a:tabLst>
                <a:tab pos="353695" algn="l"/>
              </a:tabLst>
            </a:pPr>
            <a:r>
              <a:rPr dirty="0" sz="2400">
                <a:latin typeface="Palatino Linotype"/>
                <a:cs typeface="Palatino Linotype"/>
              </a:rPr>
              <a:t>Give</a:t>
            </a:r>
            <a:r>
              <a:rPr dirty="0" sz="2400" spc="-5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back</a:t>
            </a:r>
            <a:r>
              <a:rPr dirty="0" sz="2400" spc="-20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to the</a:t>
            </a:r>
            <a:r>
              <a:rPr dirty="0" sz="2400" spc="5">
                <a:latin typeface="Palatino Linotype"/>
                <a:cs typeface="Palatino Linotype"/>
              </a:rPr>
              <a:t> </a:t>
            </a:r>
            <a:r>
              <a:rPr dirty="0" sz="2400" spc="-10">
                <a:latin typeface="Palatino Linotype"/>
                <a:cs typeface="Palatino Linotype"/>
              </a:rPr>
              <a:t>community</a:t>
            </a:r>
            <a:endParaRPr sz="2400">
              <a:latin typeface="Palatino Linotype"/>
              <a:cs typeface="Palatino Linotype"/>
            </a:endParaRPr>
          </a:p>
          <a:p>
            <a:pPr marL="353695" indent="-340995">
              <a:lnSpc>
                <a:spcPct val="100000"/>
              </a:lnSpc>
              <a:spcBef>
                <a:spcPts val="1200"/>
              </a:spcBef>
              <a:buChar char="•"/>
              <a:tabLst>
                <a:tab pos="353695" algn="l"/>
              </a:tabLst>
            </a:pPr>
            <a:r>
              <a:rPr dirty="0" sz="2400">
                <a:latin typeface="Palatino Linotype"/>
                <a:cs typeface="Palatino Linotype"/>
              </a:rPr>
              <a:t>Personal and</a:t>
            </a:r>
            <a:r>
              <a:rPr dirty="0" sz="2400" spc="-15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social </a:t>
            </a:r>
            <a:r>
              <a:rPr dirty="0" sz="2400" spc="-10">
                <a:latin typeface="Palatino Linotype"/>
                <a:cs typeface="Palatino Linotype"/>
              </a:rPr>
              <a:t>change</a:t>
            </a:r>
            <a:endParaRPr sz="2400">
              <a:latin typeface="Palatino Linotype"/>
              <a:cs typeface="Palatino Linotype"/>
            </a:endParaRPr>
          </a:p>
          <a:p>
            <a:pPr marL="353695" marR="417830" indent="-341630">
              <a:lnSpc>
                <a:spcPct val="100000"/>
              </a:lnSpc>
              <a:spcBef>
                <a:spcPts val="1205"/>
              </a:spcBef>
              <a:buChar char="•"/>
              <a:tabLst>
                <a:tab pos="353695" algn="l"/>
              </a:tabLst>
            </a:pPr>
            <a:r>
              <a:rPr dirty="0" sz="2400">
                <a:latin typeface="Palatino Linotype"/>
                <a:cs typeface="Palatino Linotype"/>
              </a:rPr>
              <a:t>Develop</a:t>
            </a:r>
            <a:r>
              <a:rPr dirty="0" sz="2400" spc="-30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leaders</a:t>
            </a:r>
            <a:r>
              <a:rPr dirty="0" sz="2400" spc="-20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in</a:t>
            </a:r>
            <a:r>
              <a:rPr dirty="0" sz="2400" spc="-15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the </a:t>
            </a:r>
            <a:r>
              <a:rPr dirty="0" sz="2400" spc="-20">
                <a:latin typeface="Palatino Linotype"/>
                <a:cs typeface="Palatino Linotype"/>
              </a:rPr>
              <a:t>food </a:t>
            </a:r>
            <a:r>
              <a:rPr dirty="0" sz="2400" spc="-10">
                <a:latin typeface="Palatino Linotype"/>
                <a:cs typeface="Palatino Linotype"/>
              </a:rPr>
              <a:t>system</a:t>
            </a:r>
            <a:endParaRPr sz="2400">
              <a:latin typeface="Palatino Linotype"/>
              <a:cs typeface="Palatino Linotype"/>
            </a:endParaRPr>
          </a:p>
          <a:p>
            <a:pPr marL="353695" indent="-340995">
              <a:lnSpc>
                <a:spcPct val="100000"/>
              </a:lnSpc>
              <a:spcBef>
                <a:spcPts val="1200"/>
              </a:spcBef>
              <a:buChar char="•"/>
              <a:tabLst>
                <a:tab pos="353695" algn="l"/>
              </a:tabLst>
            </a:pPr>
            <a:r>
              <a:rPr dirty="0" sz="2400">
                <a:latin typeface="Palatino Linotype"/>
                <a:cs typeface="Palatino Linotype"/>
              </a:rPr>
              <a:t>Reconnection</a:t>
            </a:r>
            <a:r>
              <a:rPr dirty="0" sz="2400" spc="-15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with</a:t>
            </a:r>
            <a:r>
              <a:rPr dirty="0" sz="2400" spc="-25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where</a:t>
            </a:r>
            <a:r>
              <a:rPr dirty="0" sz="2400" spc="-15">
                <a:latin typeface="Palatino Linotype"/>
                <a:cs typeface="Palatino Linotype"/>
              </a:rPr>
              <a:t> </a:t>
            </a:r>
            <a:r>
              <a:rPr dirty="0" sz="2400" spc="-20">
                <a:latin typeface="Palatino Linotype"/>
                <a:cs typeface="Palatino Linotype"/>
              </a:rPr>
              <a:t>food</a:t>
            </a:r>
            <a:endParaRPr sz="2400">
              <a:latin typeface="Palatino Linotype"/>
              <a:cs typeface="Palatino Linotype"/>
            </a:endParaRPr>
          </a:p>
          <a:p>
            <a:pPr marL="353695">
              <a:lnSpc>
                <a:spcPct val="100000"/>
              </a:lnSpc>
            </a:pPr>
            <a:r>
              <a:rPr dirty="0" sz="2400">
                <a:latin typeface="Palatino Linotype"/>
                <a:cs typeface="Palatino Linotype"/>
              </a:rPr>
              <a:t>comes</a:t>
            </a:r>
            <a:r>
              <a:rPr dirty="0" sz="2400" spc="-10">
                <a:latin typeface="Palatino Linotype"/>
                <a:cs typeface="Palatino Linotype"/>
              </a:rPr>
              <a:t> </a:t>
            </a:r>
            <a:r>
              <a:rPr dirty="0" sz="2400" spc="-20">
                <a:latin typeface="Palatino Linotype"/>
                <a:cs typeface="Palatino Linotype"/>
              </a:rPr>
              <a:t>from</a:t>
            </a:r>
            <a:endParaRPr sz="2400">
              <a:latin typeface="Palatino Linotype"/>
              <a:cs typeface="Palatino Linotype"/>
            </a:endParaRPr>
          </a:p>
          <a:p>
            <a:pPr marL="353695" indent="-340995">
              <a:lnSpc>
                <a:spcPct val="100000"/>
              </a:lnSpc>
              <a:spcBef>
                <a:spcPts val="1200"/>
              </a:spcBef>
              <a:buChar char="•"/>
              <a:tabLst>
                <a:tab pos="353695" algn="l"/>
              </a:tabLst>
            </a:pPr>
            <a:r>
              <a:rPr dirty="0" sz="2400">
                <a:latin typeface="Palatino Linotype"/>
                <a:cs typeface="Palatino Linotype"/>
              </a:rPr>
              <a:t>Interdisciplinary</a:t>
            </a:r>
            <a:r>
              <a:rPr dirty="0" sz="2400" spc="-20">
                <a:latin typeface="Palatino Linotype"/>
                <a:cs typeface="Palatino Linotype"/>
              </a:rPr>
              <a:t> </a:t>
            </a:r>
            <a:r>
              <a:rPr dirty="0" sz="2400" spc="-10">
                <a:latin typeface="Palatino Linotype"/>
                <a:cs typeface="Palatino Linotype"/>
              </a:rPr>
              <a:t>learning</a:t>
            </a:r>
            <a:endParaRPr sz="2400">
              <a:latin typeface="Palatino Linotype"/>
              <a:cs typeface="Palatino Linotype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0" y="0"/>
            <a:ext cx="9144000" cy="1236345"/>
          </a:xfrm>
          <a:custGeom>
            <a:avLst/>
            <a:gdLst/>
            <a:ahLst/>
            <a:cxnLst/>
            <a:rect l="l" t="t" r="r" b="b"/>
            <a:pathLst>
              <a:path w="9144000" h="1236345">
                <a:moveTo>
                  <a:pt x="9144000" y="0"/>
                </a:moveTo>
                <a:lnTo>
                  <a:pt x="0" y="0"/>
                </a:lnTo>
                <a:lnTo>
                  <a:pt x="0" y="1235964"/>
                </a:lnTo>
                <a:lnTo>
                  <a:pt x="9144000" y="1235964"/>
                </a:lnTo>
                <a:lnTo>
                  <a:pt x="9144000" y="0"/>
                </a:lnTo>
                <a:close/>
              </a:path>
            </a:pathLst>
          </a:custGeom>
          <a:solidFill>
            <a:srgbClr val="789A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02336" rIns="0" bIns="0" rtlCol="0" vert="horz">
            <a:spAutoFit/>
          </a:bodyPr>
          <a:lstStyle/>
          <a:p>
            <a:pPr marL="365125">
              <a:lnSpc>
                <a:spcPct val="100000"/>
              </a:lnSpc>
              <a:spcBef>
                <a:spcPts val="95"/>
              </a:spcBef>
            </a:pPr>
            <a:r>
              <a:rPr dirty="0" spc="285"/>
              <a:t>WHY</a:t>
            </a:r>
            <a:r>
              <a:rPr dirty="0" spc="-210"/>
              <a:t> </a:t>
            </a:r>
            <a:r>
              <a:rPr dirty="0" spc="200"/>
              <a:t>FARM</a:t>
            </a:r>
            <a:r>
              <a:rPr dirty="0" spc="-210"/>
              <a:t> </a:t>
            </a:r>
            <a:r>
              <a:rPr dirty="0" spc="75"/>
              <a:t>WITH</a:t>
            </a:r>
            <a:r>
              <a:rPr dirty="0" spc="-210"/>
              <a:t> </a:t>
            </a:r>
            <a:r>
              <a:rPr dirty="0" spc="250"/>
              <a:t>YOUNG</a:t>
            </a:r>
            <a:r>
              <a:rPr dirty="0" spc="-180"/>
              <a:t> </a:t>
            </a:r>
            <a:r>
              <a:rPr dirty="0" spc="170"/>
              <a:t>PEOPLE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0" y="1382267"/>
            <a:ext cx="3810000" cy="526694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-1523" y="0"/>
            <a:ext cx="9145905" cy="6858000"/>
            <a:chOff x="-1523" y="0"/>
            <a:chExt cx="9145905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6200"/>
              <a:ext cx="9143999" cy="6781796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-1523" y="0"/>
              <a:ext cx="9144000" cy="1295400"/>
            </a:xfrm>
            <a:custGeom>
              <a:avLst/>
              <a:gdLst/>
              <a:ahLst/>
              <a:cxnLst/>
              <a:rect l="l" t="t" r="r" b="b"/>
              <a:pathLst>
                <a:path w="9144000" h="1295400">
                  <a:moveTo>
                    <a:pt x="9144000" y="0"/>
                  </a:moveTo>
                  <a:lnTo>
                    <a:pt x="0" y="0"/>
                  </a:lnTo>
                  <a:lnTo>
                    <a:pt x="0" y="1295400"/>
                  </a:lnTo>
                  <a:lnTo>
                    <a:pt x="9144000" y="12954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789A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99211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285"/>
              <a:t>GROW</a:t>
            </a:r>
            <a:r>
              <a:rPr dirty="0" sz="4400" spc="-225"/>
              <a:t> </a:t>
            </a:r>
            <a:r>
              <a:rPr dirty="0" sz="4400" spc="220"/>
              <a:t>BINGHAMTON</a:t>
            </a:r>
            <a:r>
              <a:rPr dirty="0" sz="4400" spc="-225"/>
              <a:t> </a:t>
            </a:r>
            <a:r>
              <a:rPr dirty="0" sz="4400" spc="235"/>
              <a:t>CREW</a:t>
            </a:r>
            <a:r>
              <a:rPr dirty="0" sz="4400" spc="-225"/>
              <a:t> </a:t>
            </a:r>
            <a:r>
              <a:rPr dirty="0" sz="4400" spc="-20"/>
              <a:t>2022</a:t>
            </a:r>
            <a:endParaRPr sz="44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9144000" cy="1446530"/>
          </a:xfrm>
          <a:custGeom>
            <a:avLst/>
            <a:gdLst/>
            <a:ahLst/>
            <a:cxnLst/>
            <a:rect l="l" t="t" r="r" b="b"/>
            <a:pathLst>
              <a:path w="9144000" h="1446530">
                <a:moveTo>
                  <a:pt x="9144000" y="0"/>
                </a:moveTo>
                <a:lnTo>
                  <a:pt x="0" y="0"/>
                </a:lnTo>
                <a:lnTo>
                  <a:pt x="0" y="1446276"/>
                </a:lnTo>
                <a:lnTo>
                  <a:pt x="9144000" y="1446276"/>
                </a:lnTo>
                <a:lnTo>
                  <a:pt x="9144000" y="0"/>
                </a:lnTo>
                <a:close/>
              </a:path>
            </a:pathLst>
          </a:custGeom>
          <a:solidFill>
            <a:srgbClr val="789A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74853" rIns="0" bIns="0" rtlCol="0" vert="horz">
            <a:spAutoFit/>
          </a:bodyPr>
          <a:lstStyle/>
          <a:p>
            <a:pPr marL="1266190">
              <a:lnSpc>
                <a:spcPct val="100000"/>
              </a:lnSpc>
              <a:spcBef>
                <a:spcPts val="105"/>
              </a:spcBef>
            </a:pPr>
            <a:r>
              <a:rPr dirty="0" sz="4400" spc="220"/>
              <a:t>FARM</a:t>
            </a:r>
            <a:r>
              <a:rPr dirty="0" sz="4400" spc="-225"/>
              <a:t> </a:t>
            </a:r>
            <a:r>
              <a:rPr dirty="0" sz="4400" spc="150"/>
              <a:t>SHARE</a:t>
            </a:r>
            <a:r>
              <a:rPr dirty="0" sz="4400" spc="-225"/>
              <a:t> </a:t>
            </a:r>
            <a:r>
              <a:rPr dirty="0" sz="4400" spc="245"/>
              <a:t>PROGRAM</a:t>
            </a:r>
            <a:endParaRPr sz="4400"/>
          </a:p>
        </p:txBody>
      </p:sp>
      <p:sp>
        <p:nvSpPr>
          <p:cNvPr id="4" name="object 4" descr=""/>
          <p:cNvSpPr txBox="1"/>
          <p:nvPr/>
        </p:nvSpPr>
        <p:spPr>
          <a:xfrm>
            <a:off x="495096" y="1800555"/>
            <a:ext cx="4156075" cy="4367530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128270" marR="25400" indent="-114300">
              <a:lnSpc>
                <a:spcPct val="80000"/>
              </a:lnSpc>
              <a:spcBef>
                <a:spcPts val="675"/>
              </a:spcBef>
            </a:pPr>
            <a:r>
              <a:rPr dirty="0" sz="2400" b="1">
                <a:latin typeface="Palatino Linotype"/>
                <a:cs typeface="Palatino Linotype"/>
              </a:rPr>
              <a:t>Farm</a:t>
            </a:r>
            <a:r>
              <a:rPr dirty="0" sz="2400" spc="-5" b="1">
                <a:latin typeface="Palatino Linotype"/>
                <a:cs typeface="Palatino Linotype"/>
              </a:rPr>
              <a:t> </a:t>
            </a:r>
            <a:r>
              <a:rPr dirty="0" sz="2400" b="1">
                <a:latin typeface="Palatino Linotype"/>
                <a:cs typeface="Palatino Linotype"/>
              </a:rPr>
              <a:t>Share</a:t>
            </a:r>
            <a:r>
              <a:rPr dirty="0" sz="2400" spc="-10" b="1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is</a:t>
            </a:r>
            <a:r>
              <a:rPr dirty="0" sz="2400" spc="-15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a</a:t>
            </a:r>
            <a:r>
              <a:rPr dirty="0" sz="2400" spc="-5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modified </a:t>
            </a:r>
            <a:r>
              <a:rPr dirty="0" sz="2400" spc="-25">
                <a:latin typeface="Palatino Linotype"/>
                <a:cs typeface="Palatino Linotype"/>
              </a:rPr>
              <a:t>CSA </a:t>
            </a:r>
            <a:r>
              <a:rPr dirty="0" sz="2400">
                <a:latin typeface="Palatino Linotype"/>
                <a:cs typeface="Palatino Linotype"/>
              </a:rPr>
              <a:t>targeted</a:t>
            </a:r>
            <a:r>
              <a:rPr dirty="0" sz="2400" spc="5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to</a:t>
            </a:r>
            <a:r>
              <a:rPr dirty="0" sz="2400" spc="5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low-</a:t>
            </a:r>
            <a:r>
              <a:rPr dirty="0" sz="2400" spc="-10">
                <a:latin typeface="Palatino Linotype"/>
                <a:cs typeface="Palatino Linotype"/>
              </a:rPr>
              <a:t>income </a:t>
            </a:r>
            <a:r>
              <a:rPr dirty="0" sz="2400">
                <a:latin typeface="Palatino Linotype"/>
                <a:cs typeface="Palatino Linotype"/>
              </a:rPr>
              <a:t>residents</a:t>
            </a:r>
            <a:r>
              <a:rPr dirty="0" sz="2400" spc="-10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(but</a:t>
            </a:r>
            <a:r>
              <a:rPr dirty="0" sz="2400" spc="-10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open</a:t>
            </a:r>
            <a:r>
              <a:rPr dirty="0" sz="2400" spc="-15">
                <a:latin typeface="Palatino Linotype"/>
                <a:cs typeface="Palatino Linotype"/>
              </a:rPr>
              <a:t> </a:t>
            </a:r>
            <a:r>
              <a:rPr dirty="0" sz="2400" spc="-25">
                <a:latin typeface="Palatino Linotype"/>
                <a:cs typeface="Palatino Linotype"/>
              </a:rPr>
              <a:t>to </a:t>
            </a:r>
            <a:r>
              <a:rPr dirty="0" sz="2400" spc="-10">
                <a:latin typeface="Palatino Linotype"/>
                <a:cs typeface="Palatino Linotype"/>
              </a:rPr>
              <a:t>anyone)</a:t>
            </a:r>
            <a:endParaRPr sz="240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00">
              <a:latin typeface="Palatino Linotype"/>
              <a:cs typeface="Palatino Linotype"/>
            </a:endParaRPr>
          </a:p>
          <a:p>
            <a:pPr marL="13970">
              <a:lnSpc>
                <a:spcPct val="100000"/>
              </a:lnSpc>
              <a:spcBef>
                <a:spcPts val="5"/>
              </a:spcBef>
            </a:pPr>
            <a:r>
              <a:rPr dirty="0" sz="2400">
                <a:latin typeface="Palatino Linotype"/>
                <a:cs typeface="Palatino Linotype"/>
              </a:rPr>
              <a:t>The program</a:t>
            </a:r>
            <a:r>
              <a:rPr dirty="0" sz="2400" spc="10">
                <a:latin typeface="Palatino Linotype"/>
                <a:cs typeface="Palatino Linotype"/>
              </a:rPr>
              <a:t> </a:t>
            </a:r>
            <a:r>
              <a:rPr dirty="0" sz="2400" spc="-10">
                <a:latin typeface="Palatino Linotype"/>
                <a:cs typeface="Palatino Linotype"/>
              </a:rPr>
              <a:t>offers:</a:t>
            </a:r>
            <a:endParaRPr sz="2400">
              <a:latin typeface="Palatino Linotype"/>
              <a:cs typeface="Palatino Linotype"/>
            </a:endParaRPr>
          </a:p>
          <a:p>
            <a:pPr marL="361315" indent="-348615">
              <a:lnSpc>
                <a:spcPct val="100000"/>
              </a:lnSpc>
              <a:spcBef>
                <a:spcPts val="225"/>
              </a:spcBef>
              <a:buFont typeface="Arial"/>
              <a:buChar char="•"/>
              <a:tabLst>
                <a:tab pos="361315" algn="l"/>
              </a:tabLst>
            </a:pPr>
            <a:r>
              <a:rPr dirty="0" sz="2400">
                <a:latin typeface="Palatino Linotype"/>
                <a:cs typeface="Palatino Linotype"/>
              </a:rPr>
              <a:t>Flexible</a:t>
            </a:r>
            <a:r>
              <a:rPr dirty="0" sz="2400" spc="-15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payment</a:t>
            </a:r>
            <a:r>
              <a:rPr dirty="0" sz="2400" spc="-15">
                <a:latin typeface="Palatino Linotype"/>
                <a:cs typeface="Palatino Linotype"/>
              </a:rPr>
              <a:t> </a:t>
            </a:r>
            <a:r>
              <a:rPr dirty="0" sz="2400" spc="-10">
                <a:latin typeface="Palatino Linotype"/>
                <a:cs typeface="Palatino Linotype"/>
              </a:rPr>
              <a:t>plans</a:t>
            </a:r>
            <a:endParaRPr sz="2400">
              <a:latin typeface="Palatino Linotype"/>
              <a:cs typeface="Palatino Linotype"/>
            </a:endParaRPr>
          </a:p>
          <a:p>
            <a:pPr marL="361315" marR="5080" indent="-349250">
              <a:lnSpc>
                <a:spcPts val="2300"/>
              </a:lnSpc>
              <a:spcBef>
                <a:spcPts val="775"/>
              </a:spcBef>
              <a:buFont typeface="Arial"/>
              <a:buChar char="•"/>
              <a:tabLst>
                <a:tab pos="361315" algn="l"/>
              </a:tabLst>
            </a:pPr>
            <a:r>
              <a:rPr dirty="0" sz="2400">
                <a:latin typeface="Palatino Linotype"/>
                <a:cs typeface="Palatino Linotype"/>
              </a:rPr>
              <a:t>Discounts for</a:t>
            </a:r>
            <a:r>
              <a:rPr dirty="0" sz="2400" spc="15">
                <a:latin typeface="Palatino Linotype"/>
                <a:cs typeface="Palatino Linotype"/>
              </a:rPr>
              <a:t> </a:t>
            </a:r>
            <a:r>
              <a:rPr dirty="0" sz="2400" spc="-10">
                <a:latin typeface="Palatino Linotype"/>
                <a:cs typeface="Palatino Linotype"/>
              </a:rPr>
              <a:t>low/moderate </a:t>
            </a:r>
            <a:r>
              <a:rPr dirty="0" sz="2400">
                <a:latin typeface="Palatino Linotype"/>
                <a:cs typeface="Palatino Linotype"/>
              </a:rPr>
              <a:t>income</a:t>
            </a:r>
            <a:r>
              <a:rPr dirty="0" sz="2400" spc="-5">
                <a:latin typeface="Palatino Linotype"/>
                <a:cs typeface="Palatino Linotype"/>
              </a:rPr>
              <a:t> </a:t>
            </a:r>
            <a:r>
              <a:rPr dirty="0" sz="2400" spc="-10">
                <a:latin typeface="Palatino Linotype"/>
                <a:cs typeface="Palatino Linotype"/>
              </a:rPr>
              <a:t>customers</a:t>
            </a:r>
            <a:endParaRPr sz="2400">
              <a:latin typeface="Palatino Linotype"/>
              <a:cs typeface="Palatino Linotype"/>
            </a:endParaRPr>
          </a:p>
          <a:p>
            <a:pPr marL="361315" marR="64135" indent="-349250">
              <a:lnSpc>
                <a:spcPts val="2300"/>
              </a:lnSpc>
              <a:spcBef>
                <a:spcPts val="815"/>
              </a:spcBef>
              <a:buFont typeface="Arial"/>
              <a:buChar char="•"/>
              <a:tabLst>
                <a:tab pos="361315" algn="l"/>
              </a:tabLst>
            </a:pPr>
            <a:r>
              <a:rPr dirty="0" sz="2400">
                <a:latin typeface="Palatino Linotype"/>
                <a:cs typeface="Palatino Linotype"/>
              </a:rPr>
              <a:t>Several share</a:t>
            </a:r>
            <a:r>
              <a:rPr dirty="0" sz="2400" spc="5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size</a:t>
            </a:r>
            <a:r>
              <a:rPr dirty="0" sz="2400" spc="-10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and </a:t>
            </a:r>
            <a:r>
              <a:rPr dirty="0" sz="2400" spc="-10">
                <a:latin typeface="Palatino Linotype"/>
                <a:cs typeface="Palatino Linotype"/>
              </a:rPr>
              <a:t>price options</a:t>
            </a:r>
            <a:endParaRPr sz="2400">
              <a:latin typeface="Palatino Linotype"/>
              <a:cs typeface="Palatino Linotype"/>
            </a:endParaRPr>
          </a:p>
          <a:p>
            <a:pPr marL="361315" marR="1420495" indent="-349250">
              <a:lnSpc>
                <a:spcPts val="2300"/>
              </a:lnSpc>
              <a:spcBef>
                <a:spcPts val="815"/>
              </a:spcBef>
              <a:buFont typeface="Arial"/>
              <a:buChar char="•"/>
              <a:tabLst>
                <a:tab pos="361315" algn="l"/>
              </a:tabLst>
            </a:pPr>
            <a:r>
              <a:rPr dirty="0" sz="2400">
                <a:latin typeface="Palatino Linotype"/>
                <a:cs typeface="Palatino Linotype"/>
              </a:rPr>
              <a:t>14 </a:t>
            </a:r>
            <a:r>
              <a:rPr dirty="0" sz="2400" spc="-10">
                <a:latin typeface="Palatino Linotype"/>
                <a:cs typeface="Palatino Linotype"/>
              </a:rPr>
              <a:t>Neighborhood </a:t>
            </a:r>
            <a:r>
              <a:rPr dirty="0" sz="2400">
                <a:latin typeface="Palatino Linotype"/>
                <a:cs typeface="Palatino Linotype"/>
              </a:rPr>
              <a:t>distribution</a:t>
            </a:r>
            <a:r>
              <a:rPr dirty="0" sz="2400" spc="-25">
                <a:latin typeface="Palatino Linotype"/>
                <a:cs typeface="Palatino Linotype"/>
              </a:rPr>
              <a:t> </a:t>
            </a:r>
            <a:r>
              <a:rPr dirty="0" sz="2400" spc="-10">
                <a:latin typeface="Palatino Linotype"/>
                <a:cs typeface="Palatino Linotype"/>
              </a:rPr>
              <a:t>sites</a:t>
            </a:r>
            <a:endParaRPr sz="2400">
              <a:latin typeface="Palatino Linotype"/>
              <a:cs typeface="Palatino Linotype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13959" y="4038598"/>
            <a:ext cx="4130040" cy="2743198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13959" y="1524000"/>
            <a:ext cx="4130040" cy="23622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9144000" cy="1446530"/>
          </a:xfrm>
          <a:custGeom>
            <a:avLst/>
            <a:gdLst/>
            <a:ahLst/>
            <a:cxnLst/>
            <a:rect l="l" t="t" r="r" b="b"/>
            <a:pathLst>
              <a:path w="9144000" h="1446530">
                <a:moveTo>
                  <a:pt x="9144000" y="0"/>
                </a:moveTo>
                <a:lnTo>
                  <a:pt x="0" y="0"/>
                </a:lnTo>
                <a:lnTo>
                  <a:pt x="0" y="1446276"/>
                </a:lnTo>
                <a:lnTo>
                  <a:pt x="9144000" y="1446276"/>
                </a:lnTo>
                <a:lnTo>
                  <a:pt x="9144000" y="0"/>
                </a:lnTo>
                <a:close/>
              </a:path>
            </a:pathLst>
          </a:custGeom>
          <a:solidFill>
            <a:srgbClr val="789A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74853" rIns="0" bIns="0" rtlCol="0" vert="horz">
            <a:spAutoFit/>
          </a:bodyPr>
          <a:lstStyle/>
          <a:p>
            <a:pPr marL="292100">
              <a:lnSpc>
                <a:spcPct val="100000"/>
              </a:lnSpc>
              <a:spcBef>
                <a:spcPts val="105"/>
              </a:spcBef>
            </a:pPr>
            <a:r>
              <a:rPr dirty="0" sz="4400" spc="220"/>
              <a:t>FARM</a:t>
            </a:r>
            <a:r>
              <a:rPr dirty="0" sz="4400" spc="-225"/>
              <a:t> </a:t>
            </a:r>
            <a:r>
              <a:rPr dirty="0" sz="4400" spc="150"/>
              <a:t>SHARE</a:t>
            </a:r>
            <a:r>
              <a:rPr dirty="0" sz="4400" spc="-225"/>
              <a:t> </a:t>
            </a:r>
            <a:r>
              <a:rPr dirty="0" sz="4400" spc="175"/>
              <a:t>BY</a:t>
            </a:r>
            <a:r>
              <a:rPr dirty="0" sz="4400" spc="-225"/>
              <a:t> </a:t>
            </a:r>
            <a:r>
              <a:rPr dirty="0" sz="4400" spc="105"/>
              <a:t>THE</a:t>
            </a:r>
            <a:r>
              <a:rPr dirty="0" sz="4400" spc="-220"/>
              <a:t> </a:t>
            </a:r>
            <a:r>
              <a:rPr dirty="0" sz="4400" spc="180"/>
              <a:t>NUMBERS</a:t>
            </a:r>
            <a:endParaRPr sz="4400"/>
          </a:p>
        </p:txBody>
      </p:sp>
      <p:sp>
        <p:nvSpPr>
          <p:cNvPr id="4" name="object 4" descr=""/>
          <p:cNvSpPr txBox="1"/>
          <p:nvPr/>
        </p:nvSpPr>
        <p:spPr>
          <a:xfrm>
            <a:off x="816660" y="1462277"/>
            <a:ext cx="7400925" cy="3867150"/>
          </a:xfrm>
          <a:prstGeom prst="rect">
            <a:avLst/>
          </a:prstGeom>
        </p:spPr>
        <p:txBody>
          <a:bodyPr wrap="square" lIns="0" tIns="165100" rIns="0" bIns="0" rtlCol="0" vert="horz">
            <a:spAutoFit/>
          </a:bodyPr>
          <a:lstStyle/>
          <a:p>
            <a:pPr marL="415925" indent="-403225">
              <a:lnSpc>
                <a:spcPct val="100000"/>
              </a:lnSpc>
              <a:spcBef>
                <a:spcPts val="1300"/>
              </a:spcBef>
              <a:buFont typeface="Arial"/>
              <a:buChar char="•"/>
              <a:tabLst>
                <a:tab pos="415925" algn="l"/>
              </a:tabLst>
            </a:pPr>
            <a:r>
              <a:rPr dirty="0" sz="2400">
                <a:latin typeface="Palatino Linotype"/>
                <a:cs typeface="Palatino Linotype"/>
              </a:rPr>
              <a:t>Distributed</a:t>
            </a:r>
            <a:r>
              <a:rPr dirty="0" sz="2400" spc="-5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to</a:t>
            </a:r>
            <a:r>
              <a:rPr dirty="0" sz="2400" spc="-5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725+</a:t>
            </a:r>
            <a:r>
              <a:rPr dirty="0" sz="2400" spc="-10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community members</a:t>
            </a:r>
            <a:r>
              <a:rPr dirty="0" sz="2400" spc="-30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in</a:t>
            </a:r>
            <a:r>
              <a:rPr dirty="0" sz="2400" spc="-5">
                <a:latin typeface="Palatino Linotype"/>
                <a:cs typeface="Palatino Linotype"/>
              </a:rPr>
              <a:t> </a:t>
            </a:r>
            <a:r>
              <a:rPr dirty="0" sz="2400" spc="-20">
                <a:latin typeface="Palatino Linotype"/>
                <a:cs typeface="Palatino Linotype"/>
              </a:rPr>
              <a:t>2022</a:t>
            </a:r>
            <a:endParaRPr sz="2400">
              <a:latin typeface="Palatino Linotype"/>
              <a:cs typeface="Palatino Linotype"/>
            </a:endParaRPr>
          </a:p>
          <a:p>
            <a:pPr marL="415925" indent="-403225">
              <a:lnSpc>
                <a:spcPct val="100000"/>
              </a:lnSpc>
              <a:spcBef>
                <a:spcPts val="1205"/>
              </a:spcBef>
              <a:buFont typeface="Arial"/>
              <a:buChar char="•"/>
              <a:tabLst>
                <a:tab pos="415925" algn="l"/>
              </a:tabLst>
            </a:pPr>
            <a:r>
              <a:rPr dirty="0" sz="2400">
                <a:latin typeface="Palatino Linotype"/>
                <a:cs typeface="Palatino Linotype"/>
              </a:rPr>
              <a:t>15%</a:t>
            </a:r>
            <a:r>
              <a:rPr dirty="0" sz="2400" spc="-10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growth each</a:t>
            </a:r>
            <a:r>
              <a:rPr dirty="0" sz="2400" spc="-15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year,</a:t>
            </a:r>
            <a:r>
              <a:rPr dirty="0" sz="2400" spc="-10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215</a:t>
            </a:r>
            <a:r>
              <a:rPr dirty="0" sz="2400" spc="-5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weekly</a:t>
            </a:r>
            <a:r>
              <a:rPr dirty="0" sz="2400" spc="-5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shares</a:t>
            </a:r>
            <a:r>
              <a:rPr dirty="0" sz="2400" spc="-20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in</a:t>
            </a:r>
            <a:r>
              <a:rPr dirty="0" sz="2400" spc="-5">
                <a:latin typeface="Palatino Linotype"/>
                <a:cs typeface="Palatino Linotype"/>
              </a:rPr>
              <a:t> </a:t>
            </a:r>
            <a:r>
              <a:rPr dirty="0" sz="2400" spc="-20">
                <a:latin typeface="Palatino Linotype"/>
                <a:cs typeface="Palatino Linotype"/>
              </a:rPr>
              <a:t>2022</a:t>
            </a:r>
            <a:endParaRPr sz="2400">
              <a:latin typeface="Palatino Linotype"/>
              <a:cs typeface="Palatino Linotype"/>
            </a:endParaRPr>
          </a:p>
          <a:p>
            <a:pPr marL="415925" indent="-40322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415925" algn="l"/>
              </a:tabLst>
            </a:pPr>
            <a:r>
              <a:rPr dirty="0" sz="2400">
                <a:latin typeface="Palatino Linotype"/>
                <a:cs typeface="Palatino Linotype"/>
              </a:rPr>
              <a:t>56%</a:t>
            </a:r>
            <a:r>
              <a:rPr dirty="0" sz="2400" spc="-10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of</a:t>
            </a:r>
            <a:r>
              <a:rPr dirty="0" sz="2400" spc="5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members</a:t>
            </a:r>
            <a:r>
              <a:rPr dirty="0" sz="2400" spc="-10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receive</a:t>
            </a:r>
            <a:r>
              <a:rPr dirty="0" sz="2400" spc="5">
                <a:latin typeface="Palatino Linotype"/>
                <a:cs typeface="Palatino Linotype"/>
              </a:rPr>
              <a:t> </a:t>
            </a:r>
            <a:r>
              <a:rPr dirty="0" sz="2400" spc="-10">
                <a:latin typeface="Palatino Linotype"/>
                <a:cs typeface="Palatino Linotype"/>
              </a:rPr>
              <a:t>discount</a:t>
            </a:r>
            <a:endParaRPr sz="2400">
              <a:latin typeface="Palatino Linotype"/>
              <a:cs typeface="Palatino Linotype"/>
            </a:endParaRPr>
          </a:p>
          <a:p>
            <a:pPr marL="415925" indent="-403225">
              <a:lnSpc>
                <a:spcPct val="100000"/>
              </a:lnSpc>
              <a:spcBef>
                <a:spcPts val="1195"/>
              </a:spcBef>
              <a:buFont typeface="Arial"/>
              <a:buChar char="•"/>
              <a:tabLst>
                <a:tab pos="415925" algn="l"/>
              </a:tabLst>
            </a:pPr>
            <a:r>
              <a:rPr dirty="0" sz="2400">
                <a:latin typeface="Palatino Linotype"/>
                <a:cs typeface="Palatino Linotype"/>
              </a:rPr>
              <a:t>90+%</a:t>
            </a:r>
            <a:r>
              <a:rPr dirty="0" sz="2400" spc="-15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of</a:t>
            </a:r>
            <a:r>
              <a:rPr dirty="0" sz="2400" spc="-10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members</a:t>
            </a:r>
            <a:r>
              <a:rPr dirty="0" sz="2400" spc="-25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reported</a:t>
            </a:r>
            <a:r>
              <a:rPr dirty="0" sz="2400" spc="-20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learning</a:t>
            </a:r>
            <a:r>
              <a:rPr dirty="0" sz="2400" spc="15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how</a:t>
            </a:r>
            <a:r>
              <a:rPr dirty="0" sz="2400" spc="-10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to</a:t>
            </a:r>
            <a:r>
              <a:rPr dirty="0" sz="2400" spc="-10">
                <a:latin typeface="Palatino Linotype"/>
                <a:cs typeface="Palatino Linotype"/>
              </a:rPr>
              <a:t> prepare</a:t>
            </a:r>
            <a:endParaRPr sz="2400">
              <a:latin typeface="Palatino Linotype"/>
              <a:cs typeface="Palatino Linotype"/>
            </a:endParaRPr>
          </a:p>
          <a:p>
            <a:pPr marL="416559">
              <a:lnSpc>
                <a:spcPct val="100000"/>
              </a:lnSpc>
              <a:spcBef>
                <a:spcPts val="5"/>
              </a:spcBef>
            </a:pPr>
            <a:r>
              <a:rPr dirty="0" sz="2400">
                <a:latin typeface="Palatino Linotype"/>
                <a:cs typeface="Palatino Linotype"/>
              </a:rPr>
              <a:t>new </a:t>
            </a:r>
            <a:r>
              <a:rPr dirty="0" sz="2400" spc="-10">
                <a:latin typeface="Palatino Linotype"/>
                <a:cs typeface="Palatino Linotype"/>
              </a:rPr>
              <a:t>vegetables</a:t>
            </a:r>
            <a:endParaRPr sz="2400">
              <a:latin typeface="Palatino Linotype"/>
              <a:cs typeface="Palatino Linotype"/>
            </a:endParaRPr>
          </a:p>
          <a:p>
            <a:pPr marL="416559" marR="417195" indent="-40386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416559" algn="l"/>
              </a:tabLst>
            </a:pPr>
            <a:r>
              <a:rPr dirty="0" sz="2400">
                <a:latin typeface="Palatino Linotype"/>
                <a:cs typeface="Palatino Linotype"/>
              </a:rPr>
              <a:t>75+%</a:t>
            </a:r>
            <a:r>
              <a:rPr dirty="0" sz="2400" spc="-20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of</a:t>
            </a:r>
            <a:r>
              <a:rPr dirty="0" sz="2400" spc="-5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members</a:t>
            </a:r>
            <a:r>
              <a:rPr dirty="0" sz="2400" spc="-15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reported</a:t>
            </a:r>
            <a:r>
              <a:rPr dirty="0" sz="2400" spc="-5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increasing</a:t>
            </a:r>
            <a:r>
              <a:rPr dirty="0" sz="2400" spc="10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their </a:t>
            </a:r>
            <a:r>
              <a:rPr dirty="0" sz="2400" spc="-10">
                <a:latin typeface="Palatino Linotype"/>
                <a:cs typeface="Palatino Linotype"/>
              </a:rPr>
              <a:t>daily </a:t>
            </a:r>
            <a:r>
              <a:rPr dirty="0" sz="2400">
                <a:latin typeface="Palatino Linotype"/>
                <a:cs typeface="Palatino Linotype"/>
              </a:rPr>
              <a:t>intake of</a:t>
            </a:r>
            <a:r>
              <a:rPr dirty="0" sz="2400" spc="-15">
                <a:latin typeface="Palatino Linotype"/>
                <a:cs typeface="Palatino Linotype"/>
              </a:rPr>
              <a:t> </a:t>
            </a:r>
            <a:r>
              <a:rPr dirty="0" sz="2400" spc="-10">
                <a:latin typeface="Palatino Linotype"/>
                <a:cs typeface="Palatino Linotype"/>
              </a:rPr>
              <a:t>vegetables</a:t>
            </a:r>
            <a:endParaRPr sz="2400">
              <a:latin typeface="Palatino Linotype"/>
              <a:cs typeface="Palatino Linotype"/>
            </a:endParaRPr>
          </a:p>
          <a:p>
            <a:pPr marL="415925" indent="-403225">
              <a:lnSpc>
                <a:spcPct val="100000"/>
              </a:lnSpc>
              <a:spcBef>
                <a:spcPts val="1205"/>
              </a:spcBef>
              <a:buFont typeface="Arial"/>
              <a:buChar char="•"/>
              <a:tabLst>
                <a:tab pos="415925" algn="l"/>
              </a:tabLst>
            </a:pPr>
            <a:r>
              <a:rPr dirty="0" sz="2400">
                <a:latin typeface="Palatino Linotype"/>
                <a:cs typeface="Palatino Linotype"/>
              </a:rPr>
              <a:t>$87,000+</a:t>
            </a:r>
            <a:r>
              <a:rPr dirty="0" sz="2400" spc="-20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in</a:t>
            </a:r>
            <a:r>
              <a:rPr dirty="0" sz="2400" spc="-5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locally grown produce</a:t>
            </a:r>
            <a:r>
              <a:rPr dirty="0" sz="2400" spc="-15">
                <a:latin typeface="Palatino Linotype"/>
                <a:cs typeface="Palatino Linotype"/>
              </a:rPr>
              <a:t> </a:t>
            </a:r>
            <a:r>
              <a:rPr dirty="0" sz="2400">
                <a:latin typeface="Palatino Linotype"/>
                <a:cs typeface="Palatino Linotype"/>
              </a:rPr>
              <a:t>sold</a:t>
            </a:r>
            <a:r>
              <a:rPr dirty="0" sz="2400" spc="-5">
                <a:latin typeface="Palatino Linotype"/>
                <a:cs typeface="Palatino Linotype"/>
              </a:rPr>
              <a:t> </a:t>
            </a:r>
            <a:r>
              <a:rPr dirty="0" sz="2400" spc="-10">
                <a:latin typeface="Palatino Linotype"/>
                <a:cs typeface="Palatino Linotype"/>
              </a:rPr>
              <a:t>annually</a:t>
            </a:r>
            <a:endParaRPr sz="2400">
              <a:latin typeface="Palatino Linotype"/>
              <a:cs typeface="Palatino Linotype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5131" y="5410200"/>
            <a:ext cx="7513320" cy="1447797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736091" y="5596128"/>
            <a:ext cx="7391400" cy="923925"/>
          </a:xfrm>
          <a:prstGeom prst="rect">
            <a:avLst/>
          </a:prstGeom>
          <a:solidFill>
            <a:srgbClr val="000000">
              <a:alpha val="34901"/>
            </a:srgbClr>
          </a:solidFill>
        </p:spPr>
        <p:txBody>
          <a:bodyPr wrap="square" lIns="0" tIns="9525" rIns="0" bIns="0" rtlCol="0" vert="horz">
            <a:spAutoFit/>
          </a:bodyPr>
          <a:lstStyle/>
          <a:p>
            <a:pPr algn="ctr">
              <a:lnSpc>
                <a:spcPts val="2280"/>
              </a:lnSpc>
              <a:spcBef>
                <a:spcPts val="75"/>
              </a:spcBef>
            </a:pPr>
            <a:r>
              <a:rPr dirty="0" sz="2000" b="1" i="1">
                <a:solidFill>
                  <a:srgbClr val="FFFFFF"/>
                </a:solidFill>
                <a:latin typeface="Arial"/>
                <a:cs typeface="Arial"/>
              </a:rPr>
              <a:t>“The</a:t>
            </a:r>
            <a:r>
              <a:rPr dirty="0" sz="2000" spc="-3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b="1" i="1">
                <a:solidFill>
                  <a:srgbClr val="FFFFFF"/>
                </a:solidFill>
                <a:latin typeface="Arial"/>
                <a:cs typeface="Arial"/>
              </a:rPr>
              <a:t>program</a:t>
            </a:r>
            <a:r>
              <a:rPr dirty="0" sz="2000" spc="-3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b="1" i="1">
                <a:solidFill>
                  <a:srgbClr val="FFFFFF"/>
                </a:solidFill>
                <a:latin typeface="Arial"/>
                <a:cs typeface="Arial"/>
              </a:rPr>
              <a:t>increased</a:t>
            </a:r>
            <a:r>
              <a:rPr dirty="0" sz="2000" spc="-3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b="1" i="1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000" spc="-2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b="1" i="1">
                <a:solidFill>
                  <a:srgbClr val="FFFFFF"/>
                </a:solidFill>
                <a:latin typeface="Arial"/>
                <a:cs typeface="Arial"/>
              </a:rPr>
              <a:t>amount</a:t>
            </a:r>
            <a:r>
              <a:rPr dirty="0" sz="2000" spc="-3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b="1" i="1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dirty="0" sz="2000" spc="-2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b="1" i="1">
                <a:solidFill>
                  <a:srgbClr val="FFFFFF"/>
                </a:solidFill>
                <a:latin typeface="Arial"/>
                <a:cs typeface="Arial"/>
              </a:rPr>
              <a:t>vegetables</a:t>
            </a:r>
            <a:r>
              <a:rPr dirty="0" sz="2000" spc="-5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5" b="1" i="1">
                <a:solidFill>
                  <a:srgbClr val="FFFFFF"/>
                </a:solidFill>
                <a:latin typeface="Arial"/>
                <a:cs typeface="Arial"/>
              </a:rPr>
              <a:t>my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ts val="2160"/>
              </a:lnSpc>
            </a:pPr>
            <a:r>
              <a:rPr dirty="0" sz="2000" b="1" i="1">
                <a:solidFill>
                  <a:srgbClr val="FFFFFF"/>
                </a:solidFill>
                <a:latin typeface="Arial"/>
                <a:cs typeface="Arial"/>
              </a:rPr>
              <a:t>family</a:t>
            </a:r>
            <a:r>
              <a:rPr dirty="0" sz="2000" spc="-6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b="1" i="1">
                <a:solidFill>
                  <a:srgbClr val="FFFFFF"/>
                </a:solidFill>
                <a:latin typeface="Arial"/>
                <a:cs typeface="Arial"/>
              </a:rPr>
              <a:t>ate</a:t>
            </a:r>
            <a:r>
              <a:rPr dirty="0" sz="2000" spc="-4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b="1" i="1">
                <a:solidFill>
                  <a:srgbClr val="FFFFFF"/>
                </a:solidFill>
                <a:latin typeface="Arial"/>
                <a:cs typeface="Arial"/>
              </a:rPr>
              <a:t>while</a:t>
            </a:r>
            <a:r>
              <a:rPr dirty="0" sz="2000" spc="-4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b="1" i="1">
                <a:solidFill>
                  <a:srgbClr val="FFFFFF"/>
                </a:solidFill>
                <a:latin typeface="Arial"/>
                <a:cs typeface="Arial"/>
              </a:rPr>
              <a:t>decreasing</a:t>
            </a:r>
            <a:r>
              <a:rPr dirty="0" sz="2000" spc="-4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b="1" i="1">
                <a:solidFill>
                  <a:srgbClr val="FFFFFF"/>
                </a:solidFill>
                <a:latin typeface="Arial"/>
                <a:cs typeface="Arial"/>
              </a:rPr>
              <a:t>my</a:t>
            </a:r>
            <a:r>
              <a:rPr dirty="0" sz="2000" spc="-35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b="1" i="1">
                <a:solidFill>
                  <a:srgbClr val="FFFFFF"/>
                </a:solidFill>
                <a:latin typeface="Arial"/>
                <a:cs typeface="Arial"/>
              </a:rPr>
              <a:t>grocery</a:t>
            </a:r>
            <a:r>
              <a:rPr dirty="0" sz="2000" spc="-4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" b="1" i="1">
                <a:solidFill>
                  <a:srgbClr val="FFFFFF"/>
                </a:solidFill>
                <a:latin typeface="Arial"/>
                <a:cs typeface="Arial"/>
              </a:rPr>
              <a:t>bill.”</a:t>
            </a:r>
            <a:endParaRPr sz="2000">
              <a:latin typeface="Arial"/>
              <a:cs typeface="Arial"/>
            </a:endParaRPr>
          </a:p>
          <a:p>
            <a:pPr algn="ctr" marL="635">
              <a:lnSpc>
                <a:spcPts val="2280"/>
              </a:lnSpc>
            </a:pPr>
            <a:r>
              <a:rPr dirty="0" sz="2000" b="1" i="1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dirty="0" sz="2000" spc="-2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b="1" i="1">
                <a:solidFill>
                  <a:srgbClr val="FFFFFF"/>
                </a:solidFill>
                <a:latin typeface="Arial"/>
                <a:cs typeface="Arial"/>
              </a:rPr>
              <a:t>Farm</a:t>
            </a:r>
            <a:r>
              <a:rPr dirty="0" sz="2000" spc="-3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b="1" i="1">
                <a:solidFill>
                  <a:srgbClr val="FFFFFF"/>
                </a:solidFill>
                <a:latin typeface="Arial"/>
                <a:cs typeface="Arial"/>
              </a:rPr>
              <a:t>Share</a:t>
            </a:r>
            <a:r>
              <a:rPr dirty="0" sz="2000" spc="-30" b="1" i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" b="1" i="1">
                <a:solidFill>
                  <a:srgbClr val="FFFFFF"/>
                </a:solidFill>
                <a:latin typeface="Arial"/>
                <a:cs typeface="Arial"/>
              </a:rPr>
              <a:t>customer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9144000" cy="1446530"/>
          </a:xfrm>
          <a:custGeom>
            <a:avLst/>
            <a:gdLst/>
            <a:ahLst/>
            <a:cxnLst/>
            <a:rect l="l" t="t" r="r" b="b"/>
            <a:pathLst>
              <a:path w="9144000" h="1446530">
                <a:moveTo>
                  <a:pt x="9144000" y="0"/>
                </a:moveTo>
                <a:lnTo>
                  <a:pt x="0" y="0"/>
                </a:lnTo>
                <a:lnTo>
                  <a:pt x="0" y="1446276"/>
                </a:lnTo>
                <a:lnTo>
                  <a:pt x="9144000" y="1446276"/>
                </a:lnTo>
                <a:lnTo>
                  <a:pt x="9144000" y="0"/>
                </a:lnTo>
                <a:close/>
              </a:path>
            </a:pathLst>
          </a:custGeom>
          <a:solidFill>
            <a:srgbClr val="789A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07111" rIns="0" bIns="0" rtlCol="0" vert="horz">
            <a:spAutoFit/>
          </a:bodyPr>
          <a:lstStyle/>
          <a:p>
            <a:pPr marL="334645">
              <a:lnSpc>
                <a:spcPct val="100000"/>
              </a:lnSpc>
              <a:spcBef>
                <a:spcPts val="95"/>
              </a:spcBef>
            </a:pPr>
            <a:r>
              <a:rPr dirty="0" spc="70"/>
              <a:t>VINES</a:t>
            </a:r>
            <a:r>
              <a:rPr dirty="0" spc="-185"/>
              <a:t> </a:t>
            </a:r>
            <a:r>
              <a:rPr dirty="0" spc="110"/>
              <a:t>NET</a:t>
            </a:r>
            <a:r>
              <a:rPr dirty="0" spc="-185"/>
              <a:t> </a:t>
            </a:r>
            <a:r>
              <a:rPr dirty="0" spc="215"/>
              <a:t>ZERO</a:t>
            </a:r>
            <a:r>
              <a:rPr dirty="0" spc="-200"/>
              <a:t> </a:t>
            </a:r>
            <a:r>
              <a:rPr dirty="0" spc="105"/>
              <a:t>OFFICE</a:t>
            </a:r>
            <a:r>
              <a:rPr dirty="0" spc="-204"/>
              <a:t> </a:t>
            </a:r>
            <a:r>
              <a:rPr dirty="0" spc="105"/>
              <a:t>PROJECT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343915" y="2069337"/>
            <a:ext cx="3853179" cy="44456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2500">
                <a:latin typeface="Palatino Linotype"/>
                <a:cs typeface="Palatino Linotype"/>
              </a:rPr>
              <a:t>Downtown</a:t>
            </a:r>
            <a:r>
              <a:rPr dirty="0" sz="2500" spc="-160">
                <a:latin typeface="Palatino Linotype"/>
                <a:cs typeface="Palatino Linotype"/>
              </a:rPr>
              <a:t> </a:t>
            </a:r>
            <a:r>
              <a:rPr dirty="0" sz="2500" spc="-10">
                <a:latin typeface="Palatino Linotype"/>
                <a:cs typeface="Palatino Linotype"/>
              </a:rPr>
              <a:t>Binghamton, </a:t>
            </a:r>
            <a:r>
              <a:rPr dirty="0" sz="2500">
                <a:latin typeface="Palatino Linotype"/>
                <a:cs typeface="Palatino Linotype"/>
              </a:rPr>
              <a:t>157</a:t>
            </a:r>
            <a:r>
              <a:rPr dirty="0" sz="2500" spc="-105">
                <a:latin typeface="Palatino Linotype"/>
                <a:cs typeface="Palatino Linotype"/>
              </a:rPr>
              <a:t> </a:t>
            </a:r>
            <a:r>
              <a:rPr dirty="0" sz="2500">
                <a:latin typeface="Palatino Linotype"/>
                <a:cs typeface="Palatino Linotype"/>
              </a:rPr>
              <a:t>Susquehanna</a:t>
            </a:r>
            <a:r>
              <a:rPr dirty="0" sz="2500" spc="-85">
                <a:latin typeface="Palatino Linotype"/>
                <a:cs typeface="Palatino Linotype"/>
              </a:rPr>
              <a:t> </a:t>
            </a:r>
            <a:r>
              <a:rPr dirty="0" sz="2500" spc="-10">
                <a:latin typeface="Palatino Linotype"/>
                <a:cs typeface="Palatino Linotype"/>
              </a:rPr>
              <a:t>Street</a:t>
            </a:r>
            <a:endParaRPr sz="2500">
              <a:latin typeface="Palatino Linotype"/>
              <a:cs typeface="Palatino Linotype"/>
            </a:endParaRP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2500">
                <a:latin typeface="Palatino Linotype"/>
                <a:cs typeface="Palatino Linotype"/>
              </a:rPr>
              <a:t>4,000</a:t>
            </a:r>
            <a:r>
              <a:rPr dirty="0" sz="2500" spc="-30">
                <a:latin typeface="Palatino Linotype"/>
                <a:cs typeface="Palatino Linotype"/>
              </a:rPr>
              <a:t> </a:t>
            </a:r>
            <a:r>
              <a:rPr dirty="0" sz="2500" spc="-20">
                <a:latin typeface="Palatino Linotype"/>
                <a:cs typeface="Palatino Linotype"/>
              </a:rPr>
              <a:t>square-</a:t>
            </a:r>
            <a:r>
              <a:rPr dirty="0" sz="2500">
                <a:latin typeface="Palatino Linotype"/>
                <a:cs typeface="Palatino Linotype"/>
              </a:rPr>
              <a:t>feet,</a:t>
            </a:r>
            <a:r>
              <a:rPr dirty="0" sz="2500" spc="10">
                <a:latin typeface="Palatino Linotype"/>
                <a:cs typeface="Palatino Linotype"/>
              </a:rPr>
              <a:t> </a:t>
            </a:r>
            <a:r>
              <a:rPr dirty="0" sz="2500">
                <a:latin typeface="Palatino Linotype"/>
                <a:cs typeface="Palatino Linotype"/>
              </a:rPr>
              <a:t>3</a:t>
            </a:r>
            <a:r>
              <a:rPr dirty="0" sz="2500" spc="-35">
                <a:latin typeface="Palatino Linotype"/>
                <a:cs typeface="Palatino Linotype"/>
              </a:rPr>
              <a:t> </a:t>
            </a:r>
            <a:r>
              <a:rPr dirty="0" sz="2500" spc="-20">
                <a:latin typeface="Palatino Linotype"/>
                <a:cs typeface="Palatino Linotype"/>
              </a:rPr>
              <a:t>story</a:t>
            </a:r>
            <a:endParaRPr sz="2500">
              <a:latin typeface="Palatino Linotype"/>
              <a:cs typeface="Palatino Linotype"/>
            </a:endParaRPr>
          </a:p>
          <a:p>
            <a:pPr marL="355600" marR="417830" indent="-34353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2500">
                <a:latin typeface="Palatino Linotype"/>
                <a:cs typeface="Palatino Linotype"/>
              </a:rPr>
              <a:t>Net</a:t>
            </a:r>
            <a:r>
              <a:rPr dirty="0" sz="2500" spc="-70">
                <a:latin typeface="Palatino Linotype"/>
                <a:cs typeface="Palatino Linotype"/>
              </a:rPr>
              <a:t> </a:t>
            </a:r>
            <a:r>
              <a:rPr dirty="0" sz="2500">
                <a:latin typeface="Palatino Linotype"/>
                <a:cs typeface="Palatino Linotype"/>
              </a:rPr>
              <a:t>Zero</a:t>
            </a:r>
            <a:r>
              <a:rPr dirty="0" sz="2500" spc="-75">
                <a:latin typeface="Palatino Linotype"/>
                <a:cs typeface="Palatino Linotype"/>
              </a:rPr>
              <a:t> </a:t>
            </a:r>
            <a:r>
              <a:rPr dirty="0" sz="2500">
                <a:latin typeface="Palatino Linotype"/>
                <a:cs typeface="Palatino Linotype"/>
              </a:rPr>
              <a:t>Energy</a:t>
            </a:r>
            <a:r>
              <a:rPr dirty="0" sz="2500" spc="-65">
                <a:latin typeface="Palatino Linotype"/>
                <a:cs typeface="Palatino Linotype"/>
              </a:rPr>
              <a:t> </a:t>
            </a:r>
            <a:r>
              <a:rPr dirty="0" sz="2500" spc="-20">
                <a:latin typeface="Palatino Linotype"/>
                <a:cs typeface="Palatino Linotype"/>
              </a:rPr>
              <a:t>with </a:t>
            </a:r>
            <a:r>
              <a:rPr dirty="0" sz="2500">
                <a:latin typeface="Palatino Linotype"/>
                <a:cs typeface="Palatino Linotype"/>
              </a:rPr>
              <a:t>onsite</a:t>
            </a:r>
            <a:r>
              <a:rPr dirty="0" sz="2500" spc="-70">
                <a:latin typeface="Palatino Linotype"/>
                <a:cs typeface="Palatino Linotype"/>
              </a:rPr>
              <a:t> </a:t>
            </a:r>
            <a:r>
              <a:rPr dirty="0" sz="2500" spc="-25">
                <a:latin typeface="Palatino Linotype"/>
                <a:cs typeface="Palatino Linotype"/>
              </a:rPr>
              <a:t>PV</a:t>
            </a:r>
            <a:endParaRPr sz="2500">
              <a:latin typeface="Palatino Linotype"/>
              <a:cs typeface="Palatino Linotype"/>
            </a:endParaRPr>
          </a:p>
          <a:p>
            <a:pPr marL="355600" marR="180340" indent="-34353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2500">
                <a:latin typeface="Palatino Linotype"/>
                <a:cs typeface="Palatino Linotype"/>
              </a:rPr>
              <a:t>Strawbale</a:t>
            </a:r>
            <a:r>
              <a:rPr dirty="0" sz="2500" spc="-105">
                <a:latin typeface="Palatino Linotype"/>
                <a:cs typeface="Palatino Linotype"/>
              </a:rPr>
              <a:t> </a:t>
            </a:r>
            <a:r>
              <a:rPr dirty="0" sz="2500" spc="-10">
                <a:latin typeface="Palatino Linotype"/>
                <a:cs typeface="Palatino Linotype"/>
              </a:rPr>
              <a:t>Construction </a:t>
            </a:r>
            <a:r>
              <a:rPr dirty="0" sz="2500">
                <a:latin typeface="Palatino Linotype"/>
                <a:cs typeface="Palatino Linotype"/>
              </a:rPr>
              <a:t>with</a:t>
            </a:r>
            <a:r>
              <a:rPr dirty="0" sz="2500" spc="-65">
                <a:latin typeface="Palatino Linotype"/>
                <a:cs typeface="Palatino Linotype"/>
              </a:rPr>
              <a:t> </a:t>
            </a:r>
            <a:r>
              <a:rPr dirty="0" sz="2500">
                <a:latin typeface="Palatino Linotype"/>
                <a:cs typeface="Palatino Linotype"/>
              </a:rPr>
              <a:t>steel</a:t>
            </a:r>
            <a:r>
              <a:rPr dirty="0" sz="2500" spc="-60">
                <a:latin typeface="Palatino Linotype"/>
                <a:cs typeface="Palatino Linotype"/>
              </a:rPr>
              <a:t> </a:t>
            </a:r>
            <a:r>
              <a:rPr dirty="0" sz="2500" spc="-10">
                <a:latin typeface="Palatino Linotype"/>
                <a:cs typeface="Palatino Linotype"/>
              </a:rPr>
              <a:t>frame</a:t>
            </a:r>
            <a:endParaRPr sz="2500">
              <a:latin typeface="Palatino Linotype"/>
              <a:cs typeface="Palatino Linotype"/>
            </a:endParaRPr>
          </a:p>
          <a:p>
            <a:pPr marL="355600" marR="257810" indent="-343535">
              <a:lnSpc>
                <a:spcPct val="100000"/>
              </a:lnSpc>
              <a:spcBef>
                <a:spcPts val="120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2500" spc="-10">
                <a:latin typeface="Palatino Linotype"/>
                <a:cs typeface="Palatino Linotype"/>
              </a:rPr>
              <a:t>Construction</a:t>
            </a:r>
            <a:r>
              <a:rPr dirty="0" sz="2500" spc="-55">
                <a:latin typeface="Palatino Linotype"/>
                <a:cs typeface="Palatino Linotype"/>
              </a:rPr>
              <a:t> </a:t>
            </a:r>
            <a:r>
              <a:rPr dirty="0" sz="2500" spc="-10">
                <a:latin typeface="Palatino Linotype"/>
                <a:cs typeface="Palatino Linotype"/>
              </a:rPr>
              <a:t>Timeline: </a:t>
            </a:r>
            <a:r>
              <a:rPr dirty="0" sz="2500">
                <a:latin typeface="Palatino Linotype"/>
                <a:cs typeface="Palatino Linotype"/>
              </a:rPr>
              <a:t>April</a:t>
            </a:r>
            <a:r>
              <a:rPr dirty="0" sz="2500" spc="-30">
                <a:latin typeface="Palatino Linotype"/>
                <a:cs typeface="Palatino Linotype"/>
              </a:rPr>
              <a:t> </a:t>
            </a:r>
            <a:r>
              <a:rPr dirty="0" sz="2500" spc="-20">
                <a:latin typeface="Palatino Linotype"/>
                <a:cs typeface="Palatino Linotype"/>
              </a:rPr>
              <a:t>2023-</a:t>
            </a:r>
            <a:r>
              <a:rPr dirty="0" sz="2500" spc="-10">
                <a:latin typeface="Palatino Linotype"/>
                <a:cs typeface="Palatino Linotype"/>
              </a:rPr>
              <a:t>September </a:t>
            </a:r>
            <a:r>
              <a:rPr dirty="0" sz="2500" spc="-20">
                <a:latin typeface="Palatino Linotype"/>
                <a:cs typeface="Palatino Linotype"/>
              </a:rPr>
              <a:t>2024</a:t>
            </a:r>
            <a:endParaRPr sz="2500">
              <a:latin typeface="Palatino Linotype"/>
              <a:cs typeface="Palatino Linotype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4553711" y="1441703"/>
            <a:ext cx="4590415" cy="5416550"/>
            <a:chOff x="4553711" y="1441703"/>
            <a:chExt cx="4590415" cy="5416550"/>
          </a:xfrm>
        </p:grpSpPr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53200" y="3505198"/>
              <a:ext cx="2590800" cy="3352798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53711" y="3505198"/>
              <a:ext cx="2535936" cy="335279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53711" y="1441703"/>
              <a:ext cx="4590288" cy="20634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59055" rIns="0" bIns="0" rtlCol="0" vert="horz">
            <a:spAutoFit/>
          </a:bodyPr>
          <a:lstStyle/>
          <a:p>
            <a:pPr marL="353695" indent="-340995">
              <a:lnSpc>
                <a:spcPct val="100000"/>
              </a:lnSpc>
              <a:spcBef>
                <a:spcPts val="465"/>
              </a:spcBef>
              <a:buChar char="•"/>
              <a:tabLst>
                <a:tab pos="353695" algn="l"/>
              </a:tabLst>
            </a:pPr>
            <a:r>
              <a:rPr dirty="0" spc="-55"/>
              <a:t>‘Young’</a:t>
            </a:r>
            <a:r>
              <a:rPr dirty="0" spc="-200"/>
              <a:t> </a:t>
            </a:r>
            <a:r>
              <a:rPr dirty="0" spc="-10"/>
              <a:t>organization</a:t>
            </a:r>
            <a:r>
              <a:rPr dirty="0" spc="-85"/>
              <a:t> </a:t>
            </a:r>
            <a:r>
              <a:rPr dirty="0"/>
              <a:t>-</a:t>
            </a:r>
            <a:r>
              <a:rPr dirty="0" spc="-35"/>
              <a:t> </a:t>
            </a:r>
            <a:r>
              <a:rPr dirty="0"/>
              <a:t>growing</a:t>
            </a:r>
            <a:r>
              <a:rPr dirty="0" spc="-35"/>
              <a:t> </a:t>
            </a:r>
            <a:r>
              <a:rPr dirty="0" spc="-10"/>
              <a:t>pains</a:t>
            </a:r>
          </a:p>
          <a:p>
            <a:pPr marL="353060" indent="-340360">
              <a:lnSpc>
                <a:spcPct val="100000"/>
              </a:lnSpc>
              <a:spcBef>
                <a:spcPts val="365"/>
              </a:spcBef>
              <a:buChar char="•"/>
              <a:tabLst>
                <a:tab pos="353060" algn="l"/>
              </a:tabLst>
            </a:pPr>
            <a:r>
              <a:rPr dirty="0"/>
              <a:t>Zoning</a:t>
            </a:r>
            <a:r>
              <a:rPr dirty="0" spc="-130"/>
              <a:t> </a:t>
            </a:r>
            <a:r>
              <a:rPr dirty="0" spc="-20"/>
              <a:t>Laws</a:t>
            </a:r>
          </a:p>
          <a:p>
            <a:pPr lvl="1" marL="1096645" indent="-340360">
              <a:lnSpc>
                <a:spcPct val="100000"/>
              </a:lnSpc>
              <a:spcBef>
                <a:spcPts val="370"/>
              </a:spcBef>
              <a:buChar char="•"/>
              <a:tabLst>
                <a:tab pos="1096645" algn="l"/>
              </a:tabLst>
            </a:pPr>
            <a:r>
              <a:rPr dirty="0" sz="2800">
                <a:latin typeface="Palatino Linotype"/>
                <a:cs typeface="Palatino Linotype"/>
              </a:rPr>
              <a:t>City</a:t>
            </a:r>
            <a:r>
              <a:rPr dirty="0" sz="2800" spc="-45">
                <a:latin typeface="Palatino Linotype"/>
                <a:cs typeface="Palatino Linotype"/>
              </a:rPr>
              <a:t> </a:t>
            </a:r>
            <a:r>
              <a:rPr dirty="0" sz="2800">
                <a:latin typeface="Palatino Linotype"/>
                <a:cs typeface="Palatino Linotype"/>
              </a:rPr>
              <a:t>of</a:t>
            </a:r>
            <a:r>
              <a:rPr dirty="0" sz="2800" spc="-50">
                <a:latin typeface="Palatino Linotype"/>
                <a:cs typeface="Palatino Linotype"/>
              </a:rPr>
              <a:t> </a:t>
            </a:r>
            <a:r>
              <a:rPr dirty="0" sz="2800" spc="-10">
                <a:latin typeface="Palatino Linotype"/>
                <a:cs typeface="Palatino Linotype"/>
              </a:rPr>
              <a:t>Binghamton</a:t>
            </a:r>
            <a:endParaRPr sz="2800">
              <a:latin typeface="Palatino Linotype"/>
              <a:cs typeface="Palatino Linotype"/>
            </a:endParaRPr>
          </a:p>
          <a:p>
            <a:pPr lvl="2" marL="1496695" marR="5080" indent="-341630">
              <a:lnSpc>
                <a:spcPts val="3030"/>
              </a:lnSpc>
              <a:spcBef>
                <a:spcPts val="735"/>
              </a:spcBef>
              <a:buChar char="•"/>
              <a:tabLst>
                <a:tab pos="1496695" algn="l"/>
              </a:tabLst>
            </a:pPr>
            <a:r>
              <a:rPr dirty="0" sz="2800" spc="-10">
                <a:latin typeface="Palatino Linotype"/>
                <a:cs typeface="Palatino Linotype"/>
              </a:rPr>
              <a:t>Community</a:t>
            </a:r>
            <a:r>
              <a:rPr dirty="0" sz="2800" spc="-60">
                <a:latin typeface="Palatino Linotype"/>
                <a:cs typeface="Palatino Linotype"/>
              </a:rPr>
              <a:t> </a:t>
            </a:r>
            <a:r>
              <a:rPr dirty="0" sz="2800">
                <a:latin typeface="Palatino Linotype"/>
                <a:cs typeface="Palatino Linotype"/>
              </a:rPr>
              <a:t>gardens</a:t>
            </a:r>
            <a:r>
              <a:rPr dirty="0" sz="2800" spc="-85">
                <a:latin typeface="Palatino Linotype"/>
                <a:cs typeface="Palatino Linotype"/>
              </a:rPr>
              <a:t> </a:t>
            </a:r>
            <a:r>
              <a:rPr dirty="0" sz="2800">
                <a:latin typeface="Palatino Linotype"/>
                <a:cs typeface="Palatino Linotype"/>
              </a:rPr>
              <a:t>are</a:t>
            </a:r>
            <a:r>
              <a:rPr dirty="0" sz="2800" spc="-75">
                <a:latin typeface="Palatino Linotype"/>
                <a:cs typeface="Palatino Linotype"/>
              </a:rPr>
              <a:t> </a:t>
            </a:r>
            <a:r>
              <a:rPr dirty="0" sz="2800">
                <a:latin typeface="Palatino Linotype"/>
                <a:cs typeface="Palatino Linotype"/>
              </a:rPr>
              <a:t>a</a:t>
            </a:r>
            <a:r>
              <a:rPr dirty="0" sz="2800" spc="-75">
                <a:latin typeface="Palatino Linotype"/>
                <a:cs typeface="Palatino Linotype"/>
              </a:rPr>
              <a:t> </a:t>
            </a:r>
            <a:r>
              <a:rPr dirty="0" sz="2800">
                <a:latin typeface="Palatino Linotype"/>
                <a:cs typeface="Palatino Linotype"/>
              </a:rPr>
              <a:t>defined</a:t>
            </a:r>
            <a:r>
              <a:rPr dirty="0" sz="2800" spc="-75">
                <a:latin typeface="Palatino Linotype"/>
                <a:cs typeface="Palatino Linotype"/>
              </a:rPr>
              <a:t> </a:t>
            </a:r>
            <a:r>
              <a:rPr dirty="0" sz="2800" spc="-25">
                <a:latin typeface="Palatino Linotype"/>
                <a:cs typeface="Palatino Linotype"/>
              </a:rPr>
              <a:t>and </a:t>
            </a:r>
            <a:r>
              <a:rPr dirty="0" sz="2800">
                <a:latin typeface="Palatino Linotype"/>
                <a:cs typeface="Palatino Linotype"/>
              </a:rPr>
              <a:t>allowed</a:t>
            </a:r>
            <a:r>
              <a:rPr dirty="0" sz="2800" spc="-105">
                <a:latin typeface="Palatino Linotype"/>
                <a:cs typeface="Palatino Linotype"/>
              </a:rPr>
              <a:t> </a:t>
            </a:r>
            <a:r>
              <a:rPr dirty="0" sz="2800">
                <a:latin typeface="Palatino Linotype"/>
                <a:cs typeface="Palatino Linotype"/>
              </a:rPr>
              <a:t>land</a:t>
            </a:r>
            <a:r>
              <a:rPr dirty="0" sz="2800" spc="-105">
                <a:latin typeface="Palatino Linotype"/>
                <a:cs typeface="Palatino Linotype"/>
              </a:rPr>
              <a:t> </a:t>
            </a:r>
            <a:r>
              <a:rPr dirty="0" sz="2800" spc="-25">
                <a:latin typeface="Palatino Linotype"/>
                <a:cs typeface="Palatino Linotype"/>
              </a:rPr>
              <a:t>use</a:t>
            </a:r>
            <a:endParaRPr sz="2800">
              <a:latin typeface="Palatino Linotype"/>
              <a:cs typeface="Palatino Linotype"/>
            </a:endParaRPr>
          </a:p>
          <a:p>
            <a:pPr lvl="2" marL="1496060" indent="-340360">
              <a:lnSpc>
                <a:spcPct val="100000"/>
              </a:lnSpc>
              <a:spcBef>
                <a:spcPts val="310"/>
              </a:spcBef>
              <a:buChar char="•"/>
              <a:tabLst>
                <a:tab pos="1496060" algn="l"/>
              </a:tabLst>
            </a:pPr>
            <a:r>
              <a:rPr dirty="0" sz="2800" spc="-30">
                <a:latin typeface="Palatino Linotype"/>
                <a:cs typeface="Palatino Linotype"/>
              </a:rPr>
              <a:t>Water</a:t>
            </a:r>
            <a:r>
              <a:rPr dirty="0" sz="2800" spc="-90">
                <a:latin typeface="Palatino Linotype"/>
                <a:cs typeface="Palatino Linotype"/>
              </a:rPr>
              <a:t> </a:t>
            </a:r>
            <a:r>
              <a:rPr dirty="0" sz="2800">
                <a:latin typeface="Palatino Linotype"/>
                <a:cs typeface="Palatino Linotype"/>
              </a:rPr>
              <a:t>access</a:t>
            </a:r>
            <a:r>
              <a:rPr dirty="0" sz="2800" spc="-80">
                <a:latin typeface="Palatino Linotype"/>
                <a:cs typeface="Palatino Linotype"/>
              </a:rPr>
              <a:t> </a:t>
            </a:r>
            <a:r>
              <a:rPr dirty="0" sz="2800">
                <a:latin typeface="Palatino Linotype"/>
                <a:cs typeface="Palatino Linotype"/>
              </a:rPr>
              <a:t>is</a:t>
            </a:r>
            <a:r>
              <a:rPr dirty="0" sz="2800" spc="-75">
                <a:latin typeface="Palatino Linotype"/>
                <a:cs typeface="Palatino Linotype"/>
              </a:rPr>
              <a:t> </a:t>
            </a:r>
            <a:r>
              <a:rPr dirty="0" sz="2800" spc="-10">
                <a:latin typeface="Palatino Linotype"/>
                <a:cs typeface="Palatino Linotype"/>
              </a:rPr>
              <a:t>codified</a:t>
            </a:r>
            <a:endParaRPr sz="2800">
              <a:latin typeface="Palatino Linotype"/>
              <a:cs typeface="Palatino Linotype"/>
            </a:endParaRPr>
          </a:p>
          <a:p>
            <a:pPr lvl="1" marL="1096645" indent="-340360">
              <a:lnSpc>
                <a:spcPct val="100000"/>
              </a:lnSpc>
              <a:spcBef>
                <a:spcPts val="375"/>
              </a:spcBef>
              <a:buChar char="•"/>
              <a:tabLst>
                <a:tab pos="1096645" algn="l"/>
              </a:tabLst>
            </a:pPr>
            <a:r>
              <a:rPr dirty="0" sz="2800">
                <a:latin typeface="Palatino Linotype"/>
                <a:cs typeface="Palatino Linotype"/>
              </a:rPr>
              <a:t>Other</a:t>
            </a:r>
            <a:r>
              <a:rPr dirty="0" sz="2800" spc="-105">
                <a:latin typeface="Palatino Linotype"/>
                <a:cs typeface="Palatino Linotype"/>
              </a:rPr>
              <a:t> </a:t>
            </a:r>
            <a:r>
              <a:rPr dirty="0" sz="2800" spc="-10">
                <a:latin typeface="Palatino Linotype"/>
                <a:cs typeface="Palatino Linotype"/>
              </a:rPr>
              <a:t>Municipalities</a:t>
            </a:r>
            <a:endParaRPr sz="2800">
              <a:latin typeface="Palatino Linotype"/>
              <a:cs typeface="Palatino Linotype"/>
            </a:endParaRPr>
          </a:p>
          <a:p>
            <a:pPr lvl="2" marL="1496060" indent="-340360">
              <a:lnSpc>
                <a:spcPct val="100000"/>
              </a:lnSpc>
              <a:spcBef>
                <a:spcPts val="360"/>
              </a:spcBef>
              <a:buChar char="•"/>
              <a:tabLst>
                <a:tab pos="1496060" algn="l"/>
              </a:tabLst>
            </a:pPr>
            <a:r>
              <a:rPr dirty="0" sz="2800">
                <a:latin typeface="Palatino Linotype"/>
                <a:cs typeface="Palatino Linotype"/>
              </a:rPr>
              <a:t>Zoning</a:t>
            </a:r>
            <a:r>
              <a:rPr dirty="0" sz="2800" spc="-95">
                <a:latin typeface="Palatino Linotype"/>
                <a:cs typeface="Palatino Linotype"/>
              </a:rPr>
              <a:t> </a:t>
            </a:r>
            <a:r>
              <a:rPr dirty="0" sz="2800">
                <a:latin typeface="Palatino Linotype"/>
                <a:cs typeface="Palatino Linotype"/>
              </a:rPr>
              <a:t>grey</a:t>
            </a:r>
            <a:r>
              <a:rPr dirty="0" sz="2800" spc="-75">
                <a:latin typeface="Palatino Linotype"/>
                <a:cs typeface="Palatino Linotype"/>
              </a:rPr>
              <a:t> </a:t>
            </a:r>
            <a:r>
              <a:rPr dirty="0" sz="2800" spc="-20">
                <a:latin typeface="Palatino Linotype"/>
                <a:cs typeface="Palatino Linotype"/>
              </a:rPr>
              <a:t>area</a:t>
            </a:r>
            <a:endParaRPr sz="2800">
              <a:latin typeface="Palatino Linotype"/>
              <a:cs typeface="Palatino Linotype"/>
            </a:endParaRPr>
          </a:p>
          <a:p>
            <a:pPr lvl="2" marL="1496695" indent="-340995">
              <a:lnSpc>
                <a:spcPct val="100000"/>
              </a:lnSpc>
              <a:spcBef>
                <a:spcPts val="360"/>
              </a:spcBef>
              <a:buChar char="•"/>
              <a:tabLst>
                <a:tab pos="1496695" algn="l"/>
              </a:tabLst>
            </a:pPr>
            <a:r>
              <a:rPr dirty="0" sz="2800" spc="-40">
                <a:latin typeface="Palatino Linotype"/>
                <a:cs typeface="Palatino Linotype"/>
              </a:rPr>
              <a:t>Water</a:t>
            </a:r>
            <a:r>
              <a:rPr dirty="0" sz="2800" spc="-85">
                <a:latin typeface="Palatino Linotype"/>
                <a:cs typeface="Palatino Linotype"/>
              </a:rPr>
              <a:t> </a:t>
            </a:r>
            <a:r>
              <a:rPr dirty="0" sz="2800">
                <a:latin typeface="Palatino Linotype"/>
                <a:cs typeface="Palatino Linotype"/>
              </a:rPr>
              <a:t>access</a:t>
            </a:r>
            <a:r>
              <a:rPr dirty="0" sz="2800" spc="-70">
                <a:latin typeface="Palatino Linotype"/>
                <a:cs typeface="Palatino Linotype"/>
              </a:rPr>
              <a:t> </a:t>
            </a:r>
            <a:r>
              <a:rPr dirty="0" sz="2800">
                <a:latin typeface="Palatino Linotype"/>
                <a:cs typeface="Palatino Linotype"/>
              </a:rPr>
              <a:t>not</a:t>
            </a:r>
            <a:r>
              <a:rPr dirty="0" sz="2800" spc="-80">
                <a:latin typeface="Palatino Linotype"/>
                <a:cs typeface="Palatino Linotype"/>
              </a:rPr>
              <a:t> </a:t>
            </a:r>
            <a:r>
              <a:rPr dirty="0" sz="2800" spc="-10">
                <a:latin typeface="Palatino Linotype"/>
                <a:cs typeface="Palatino Linotype"/>
              </a:rPr>
              <a:t>codified</a:t>
            </a:r>
            <a:endParaRPr sz="2800">
              <a:latin typeface="Palatino Linotype"/>
              <a:cs typeface="Palatino Linotype"/>
            </a:endParaRPr>
          </a:p>
          <a:p>
            <a:pPr marL="353060" indent="-340360">
              <a:lnSpc>
                <a:spcPct val="100000"/>
              </a:lnSpc>
              <a:spcBef>
                <a:spcPts val="375"/>
              </a:spcBef>
              <a:buChar char="•"/>
              <a:tabLst>
                <a:tab pos="353060" algn="l"/>
              </a:tabLst>
            </a:pPr>
            <a:r>
              <a:rPr dirty="0" spc="-10"/>
              <a:t>Funding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81800" y="4757926"/>
            <a:ext cx="2362200" cy="2100071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0" y="0"/>
            <a:ext cx="9144000" cy="1066800"/>
          </a:xfrm>
          <a:custGeom>
            <a:avLst/>
            <a:gdLst/>
            <a:ahLst/>
            <a:cxnLst/>
            <a:rect l="l" t="t" r="r" b="b"/>
            <a:pathLst>
              <a:path w="9144000" h="1066800">
                <a:moveTo>
                  <a:pt x="0" y="1066800"/>
                </a:moveTo>
                <a:lnTo>
                  <a:pt x="9144000" y="1066800"/>
                </a:lnTo>
                <a:lnTo>
                  <a:pt x="9144000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789A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90269" y="169240"/>
            <a:ext cx="63646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ASSETS</a:t>
            </a:r>
            <a:r>
              <a:rPr dirty="0" spc="-125"/>
              <a:t> </a:t>
            </a:r>
            <a:r>
              <a:rPr dirty="0" spc="285"/>
              <a:t>AND</a:t>
            </a:r>
            <a:r>
              <a:rPr dirty="0" spc="-140"/>
              <a:t> </a:t>
            </a:r>
            <a:r>
              <a:rPr dirty="0" spc="150"/>
              <a:t>CHALLENGES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605661" y="3476878"/>
            <a:ext cx="1969770" cy="304800"/>
            <a:chOff x="1605661" y="3476878"/>
            <a:chExt cx="1969770" cy="3048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5661" y="3476878"/>
              <a:ext cx="676656" cy="3048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13152" y="3476878"/>
              <a:ext cx="207263" cy="30480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16784" y="3476878"/>
              <a:ext cx="664463" cy="3048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15133" y="3476878"/>
              <a:ext cx="207263" cy="30480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18764" y="3476878"/>
              <a:ext cx="756665" cy="304800"/>
            </a:xfrm>
            <a:prstGeom prst="rect">
              <a:avLst/>
            </a:prstGeom>
          </p:spPr>
        </p:pic>
      </p:grpSp>
      <p:pic>
        <p:nvPicPr>
          <p:cNvPr id="8" name="object 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40282" y="3857878"/>
            <a:ext cx="3089656" cy="304800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10588" y="4238878"/>
            <a:ext cx="2414397" cy="304800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009520" y="4620133"/>
            <a:ext cx="1839595" cy="304800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024628" y="0"/>
            <a:ext cx="4119372" cy="6857997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86592" y="1079269"/>
            <a:ext cx="1903614" cy="180386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95400" y="4610100"/>
            <a:ext cx="618744" cy="32613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9144000" cy="1236345"/>
          </a:xfrm>
          <a:custGeom>
            <a:avLst/>
            <a:gdLst/>
            <a:ahLst/>
            <a:cxnLst/>
            <a:rect l="l" t="t" r="r" b="b"/>
            <a:pathLst>
              <a:path w="9144000" h="1236345">
                <a:moveTo>
                  <a:pt x="9144000" y="0"/>
                </a:moveTo>
                <a:lnTo>
                  <a:pt x="0" y="0"/>
                </a:lnTo>
                <a:lnTo>
                  <a:pt x="0" y="1235964"/>
                </a:lnTo>
                <a:lnTo>
                  <a:pt x="9144000" y="1235964"/>
                </a:lnTo>
                <a:lnTo>
                  <a:pt x="9144000" y="0"/>
                </a:lnTo>
                <a:close/>
              </a:path>
            </a:pathLst>
          </a:custGeom>
          <a:solidFill>
            <a:srgbClr val="789A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70078" rIns="0" bIns="0" rtlCol="0" vert="horz">
            <a:spAutoFit/>
          </a:bodyPr>
          <a:lstStyle/>
          <a:p>
            <a:pPr marL="2386330">
              <a:lnSpc>
                <a:spcPct val="100000"/>
              </a:lnSpc>
              <a:spcBef>
                <a:spcPts val="105"/>
              </a:spcBef>
            </a:pPr>
            <a:r>
              <a:rPr dirty="0" sz="4400" spc="315"/>
              <a:t>FOOD</a:t>
            </a:r>
            <a:r>
              <a:rPr dirty="0" sz="4400" spc="-240"/>
              <a:t> </a:t>
            </a:r>
            <a:r>
              <a:rPr dirty="0" sz="4400" spc="40"/>
              <a:t>DESERTS</a:t>
            </a:r>
            <a:endParaRPr sz="44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35962"/>
            <a:ext cx="9143999" cy="56220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864863" cy="685799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64863" y="0"/>
              <a:ext cx="5279136" cy="68579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9144000" cy="1416050"/>
          </a:xfrm>
          <a:custGeom>
            <a:avLst/>
            <a:gdLst/>
            <a:ahLst/>
            <a:cxnLst/>
            <a:rect l="l" t="t" r="r" b="b"/>
            <a:pathLst>
              <a:path w="9144000" h="1416050">
                <a:moveTo>
                  <a:pt x="9144000" y="0"/>
                </a:moveTo>
                <a:lnTo>
                  <a:pt x="0" y="0"/>
                </a:lnTo>
                <a:lnTo>
                  <a:pt x="0" y="1415796"/>
                </a:lnTo>
                <a:lnTo>
                  <a:pt x="9144000" y="1415796"/>
                </a:lnTo>
                <a:lnTo>
                  <a:pt x="9144000" y="0"/>
                </a:lnTo>
                <a:close/>
              </a:path>
            </a:pathLst>
          </a:custGeom>
          <a:solidFill>
            <a:srgbClr val="789A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87070" rIns="0" bIns="0" rtlCol="0" vert="horz">
            <a:spAutoFit/>
          </a:bodyPr>
          <a:lstStyle/>
          <a:p>
            <a:pPr marL="2313940" marR="5080" indent="-2188845">
              <a:lnSpc>
                <a:spcPct val="100000"/>
              </a:lnSpc>
              <a:spcBef>
                <a:spcPts val="95"/>
              </a:spcBef>
            </a:pPr>
            <a:r>
              <a:rPr dirty="0" spc="130"/>
              <a:t>Benefits</a:t>
            </a:r>
            <a:r>
              <a:rPr dirty="0" spc="-185"/>
              <a:t> </a:t>
            </a:r>
            <a:r>
              <a:rPr dirty="0" spc="170"/>
              <a:t>of</a:t>
            </a:r>
            <a:r>
              <a:rPr dirty="0" spc="-204"/>
              <a:t> </a:t>
            </a:r>
            <a:r>
              <a:rPr dirty="0" spc="229"/>
              <a:t>Community</a:t>
            </a:r>
            <a:r>
              <a:rPr dirty="0" spc="-190"/>
              <a:t> </a:t>
            </a:r>
            <a:r>
              <a:rPr dirty="0" spc="130"/>
              <a:t>Gardens</a:t>
            </a:r>
            <a:r>
              <a:rPr dirty="0" spc="-204"/>
              <a:t> </a:t>
            </a:r>
            <a:r>
              <a:rPr dirty="0" spc="170"/>
              <a:t>and </a:t>
            </a:r>
            <a:r>
              <a:rPr dirty="0" spc="190"/>
              <a:t>Urban</a:t>
            </a:r>
            <a:r>
              <a:rPr dirty="0" spc="-204"/>
              <a:t> </a:t>
            </a:r>
            <a:r>
              <a:rPr dirty="0" spc="160"/>
              <a:t>Agriculture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534720" y="1660899"/>
            <a:ext cx="5429885" cy="4387215"/>
          </a:xfrm>
          <a:prstGeom prst="rect">
            <a:avLst/>
          </a:prstGeom>
        </p:spPr>
        <p:txBody>
          <a:bodyPr wrap="square" lIns="0" tIns="167005" rIns="0" bIns="0" rtlCol="0" vert="horz">
            <a:spAutoFit/>
          </a:bodyPr>
          <a:lstStyle/>
          <a:p>
            <a:pPr marL="300355" indent="-287655">
              <a:lnSpc>
                <a:spcPct val="100000"/>
              </a:lnSpc>
              <a:spcBef>
                <a:spcPts val="1315"/>
              </a:spcBef>
              <a:buFont typeface="Times New Roman"/>
              <a:buChar char="•"/>
              <a:tabLst>
                <a:tab pos="300355" algn="l"/>
              </a:tabLst>
            </a:pPr>
            <a:r>
              <a:rPr dirty="0" sz="2200" spc="-10">
                <a:latin typeface="Palatino Linotype"/>
                <a:cs typeface="Palatino Linotype"/>
              </a:rPr>
              <a:t>Neighborhood</a:t>
            </a:r>
            <a:r>
              <a:rPr dirty="0" sz="2200" spc="-25">
                <a:latin typeface="Palatino Linotype"/>
                <a:cs typeface="Palatino Linotype"/>
              </a:rPr>
              <a:t> </a:t>
            </a:r>
            <a:r>
              <a:rPr dirty="0" sz="2200" spc="-10">
                <a:latin typeface="Palatino Linotype"/>
                <a:cs typeface="Palatino Linotype"/>
              </a:rPr>
              <a:t>beautification</a:t>
            </a:r>
            <a:endParaRPr sz="2200">
              <a:latin typeface="Palatino Linotype"/>
              <a:cs typeface="Palatino Linotype"/>
            </a:endParaRPr>
          </a:p>
          <a:p>
            <a:pPr marL="300355" marR="492125" indent="-288290">
              <a:lnSpc>
                <a:spcPct val="70000"/>
              </a:lnSpc>
              <a:spcBef>
                <a:spcPts val="2010"/>
              </a:spcBef>
              <a:buFont typeface="Times New Roman"/>
              <a:buChar char="•"/>
              <a:tabLst>
                <a:tab pos="300355" algn="l"/>
              </a:tabLst>
            </a:pPr>
            <a:r>
              <a:rPr dirty="0" sz="2200">
                <a:latin typeface="Palatino Linotype"/>
                <a:cs typeface="Palatino Linotype"/>
              </a:rPr>
              <a:t>Creation</a:t>
            </a:r>
            <a:r>
              <a:rPr dirty="0" sz="2200" spc="-60">
                <a:latin typeface="Palatino Linotype"/>
                <a:cs typeface="Palatino Linotype"/>
              </a:rPr>
              <a:t> </a:t>
            </a:r>
            <a:r>
              <a:rPr dirty="0" sz="2200">
                <a:latin typeface="Palatino Linotype"/>
                <a:cs typeface="Palatino Linotype"/>
              </a:rPr>
              <a:t>of</a:t>
            </a:r>
            <a:r>
              <a:rPr dirty="0" sz="2200" spc="-60">
                <a:latin typeface="Palatino Linotype"/>
                <a:cs typeface="Palatino Linotype"/>
              </a:rPr>
              <a:t> </a:t>
            </a:r>
            <a:r>
              <a:rPr dirty="0" sz="2200">
                <a:latin typeface="Palatino Linotype"/>
                <a:cs typeface="Palatino Linotype"/>
              </a:rPr>
              <a:t>public</a:t>
            </a:r>
            <a:r>
              <a:rPr dirty="0" sz="2200" spc="-50">
                <a:latin typeface="Palatino Linotype"/>
                <a:cs typeface="Palatino Linotype"/>
              </a:rPr>
              <a:t> </a:t>
            </a:r>
            <a:r>
              <a:rPr dirty="0" sz="2200">
                <a:latin typeface="Palatino Linotype"/>
                <a:cs typeface="Palatino Linotype"/>
              </a:rPr>
              <a:t>space</a:t>
            </a:r>
            <a:r>
              <a:rPr dirty="0" sz="2200" spc="-60">
                <a:latin typeface="Palatino Linotype"/>
                <a:cs typeface="Palatino Linotype"/>
              </a:rPr>
              <a:t> </a:t>
            </a:r>
            <a:r>
              <a:rPr dirty="0" sz="2200">
                <a:latin typeface="Palatino Linotype"/>
                <a:cs typeface="Palatino Linotype"/>
              </a:rPr>
              <a:t>for</a:t>
            </a:r>
            <a:r>
              <a:rPr dirty="0" sz="2200" spc="-45">
                <a:latin typeface="Palatino Linotype"/>
                <a:cs typeface="Palatino Linotype"/>
              </a:rPr>
              <a:t> </a:t>
            </a:r>
            <a:r>
              <a:rPr dirty="0" sz="2200">
                <a:latin typeface="Palatino Linotype"/>
                <a:cs typeface="Palatino Linotype"/>
              </a:rPr>
              <a:t>people</a:t>
            </a:r>
            <a:r>
              <a:rPr dirty="0" sz="2200" spc="-50">
                <a:latin typeface="Palatino Linotype"/>
                <a:cs typeface="Palatino Linotype"/>
              </a:rPr>
              <a:t> </a:t>
            </a:r>
            <a:r>
              <a:rPr dirty="0" sz="2200" spc="-25">
                <a:latin typeface="Palatino Linotype"/>
                <a:cs typeface="Palatino Linotype"/>
              </a:rPr>
              <a:t>to </a:t>
            </a:r>
            <a:r>
              <a:rPr dirty="0" sz="2200">
                <a:latin typeface="Palatino Linotype"/>
                <a:cs typeface="Palatino Linotype"/>
              </a:rPr>
              <a:t>grow</a:t>
            </a:r>
            <a:r>
              <a:rPr dirty="0" sz="2200" spc="-40">
                <a:latin typeface="Palatino Linotype"/>
                <a:cs typeface="Palatino Linotype"/>
              </a:rPr>
              <a:t> </a:t>
            </a:r>
            <a:r>
              <a:rPr dirty="0" sz="2200" spc="-20">
                <a:latin typeface="Palatino Linotype"/>
                <a:cs typeface="Palatino Linotype"/>
              </a:rPr>
              <a:t>food</a:t>
            </a:r>
            <a:endParaRPr sz="2200">
              <a:latin typeface="Palatino Linotype"/>
              <a:cs typeface="Palatino Linotype"/>
            </a:endParaRPr>
          </a:p>
          <a:p>
            <a:pPr marL="300355" indent="-287655">
              <a:lnSpc>
                <a:spcPct val="100000"/>
              </a:lnSpc>
              <a:spcBef>
                <a:spcPts val="1210"/>
              </a:spcBef>
              <a:buFont typeface="Times New Roman"/>
              <a:buChar char="•"/>
              <a:tabLst>
                <a:tab pos="300355" algn="l"/>
              </a:tabLst>
            </a:pPr>
            <a:r>
              <a:rPr dirty="0" sz="2200">
                <a:latin typeface="Palatino Linotype"/>
                <a:cs typeface="Palatino Linotype"/>
              </a:rPr>
              <a:t>Improved</a:t>
            </a:r>
            <a:r>
              <a:rPr dirty="0" sz="2200" spc="-75">
                <a:latin typeface="Palatino Linotype"/>
                <a:cs typeface="Palatino Linotype"/>
              </a:rPr>
              <a:t> </a:t>
            </a:r>
            <a:r>
              <a:rPr dirty="0" sz="2200">
                <a:latin typeface="Palatino Linotype"/>
                <a:cs typeface="Palatino Linotype"/>
              </a:rPr>
              <a:t>food</a:t>
            </a:r>
            <a:r>
              <a:rPr dirty="0" sz="2200" spc="-60">
                <a:latin typeface="Palatino Linotype"/>
                <a:cs typeface="Palatino Linotype"/>
              </a:rPr>
              <a:t> </a:t>
            </a:r>
            <a:r>
              <a:rPr dirty="0" sz="2200" spc="-10">
                <a:latin typeface="Palatino Linotype"/>
                <a:cs typeface="Palatino Linotype"/>
              </a:rPr>
              <a:t>security</a:t>
            </a:r>
            <a:endParaRPr sz="2200">
              <a:latin typeface="Palatino Linotype"/>
              <a:cs typeface="Palatino Linotype"/>
            </a:endParaRPr>
          </a:p>
          <a:p>
            <a:pPr marL="300355" marR="274320" indent="-288290">
              <a:lnSpc>
                <a:spcPct val="70000"/>
              </a:lnSpc>
              <a:spcBef>
                <a:spcPts val="1995"/>
              </a:spcBef>
              <a:buFont typeface="Times New Roman"/>
              <a:buChar char="•"/>
              <a:tabLst>
                <a:tab pos="300355" algn="l"/>
              </a:tabLst>
            </a:pPr>
            <a:r>
              <a:rPr dirty="0" sz="2200" spc="-10">
                <a:latin typeface="Palatino Linotype"/>
                <a:cs typeface="Palatino Linotype"/>
              </a:rPr>
              <a:t>Providing</a:t>
            </a:r>
            <a:r>
              <a:rPr dirty="0" sz="2200" spc="-90">
                <a:latin typeface="Palatino Linotype"/>
                <a:cs typeface="Palatino Linotype"/>
              </a:rPr>
              <a:t> </a:t>
            </a:r>
            <a:r>
              <a:rPr dirty="0" sz="2200">
                <a:latin typeface="Palatino Linotype"/>
                <a:cs typeface="Palatino Linotype"/>
              </a:rPr>
              <a:t>education</a:t>
            </a:r>
            <a:r>
              <a:rPr dirty="0" sz="2200" spc="-85">
                <a:latin typeface="Palatino Linotype"/>
                <a:cs typeface="Palatino Linotype"/>
              </a:rPr>
              <a:t> </a:t>
            </a:r>
            <a:r>
              <a:rPr dirty="0" sz="2200">
                <a:latin typeface="Palatino Linotype"/>
                <a:cs typeface="Palatino Linotype"/>
              </a:rPr>
              <a:t>around</a:t>
            </a:r>
            <a:r>
              <a:rPr dirty="0" sz="2200" spc="-70">
                <a:latin typeface="Palatino Linotype"/>
                <a:cs typeface="Palatino Linotype"/>
              </a:rPr>
              <a:t> </a:t>
            </a:r>
            <a:r>
              <a:rPr dirty="0" sz="2200" spc="-10">
                <a:latin typeface="Palatino Linotype"/>
                <a:cs typeface="Palatino Linotype"/>
              </a:rPr>
              <a:t>gardening </a:t>
            </a:r>
            <a:r>
              <a:rPr dirty="0" sz="2200">
                <a:latin typeface="Palatino Linotype"/>
                <a:cs typeface="Palatino Linotype"/>
              </a:rPr>
              <a:t>and</a:t>
            </a:r>
            <a:r>
              <a:rPr dirty="0" sz="2200" spc="-50">
                <a:latin typeface="Palatino Linotype"/>
                <a:cs typeface="Palatino Linotype"/>
              </a:rPr>
              <a:t> </a:t>
            </a:r>
            <a:r>
              <a:rPr dirty="0" sz="2200" spc="-10">
                <a:latin typeface="Palatino Linotype"/>
                <a:cs typeface="Palatino Linotype"/>
              </a:rPr>
              <a:t>nutrition</a:t>
            </a:r>
            <a:endParaRPr sz="2200">
              <a:latin typeface="Palatino Linotype"/>
              <a:cs typeface="Palatino Linotype"/>
            </a:endParaRPr>
          </a:p>
          <a:p>
            <a:pPr marL="300355" indent="-287655">
              <a:lnSpc>
                <a:spcPct val="100000"/>
              </a:lnSpc>
              <a:spcBef>
                <a:spcPts val="1210"/>
              </a:spcBef>
              <a:buFont typeface="Times New Roman"/>
              <a:buChar char="•"/>
              <a:tabLst>
                <a:tab pos="300355" algn="l"/>
              </a:tabLst>
            </a:pPr>
            <a:r>
              <a:rPr dirty="0" sz="2200">
                <a:latin typeface="Palatino Linotype"/>
                <a:cs typeface="Palatino Linotype"/>
              </a:rPr>
              <a:t>Improving</a:t>
            </a:r>
            <a:r>
              <a:rPr dirty="0" sz="2200" spc="-55">
                <a:latin typeface="Palatino Linotype"/>
                <a:cs typeface="Palatino Linotype"/>
              </a:rPr>
              <a:t> </a:t>
            </a:r>
            <a:r>
              <a:rPr dirty="0" sz="2200">
                <a:latin typeface="Palatino Linotype"/>
                <a:cs typeface="Palatino Linotype"/>
              </a:rPr>
              <a:t>the</a:t>
            </a:r>
            <a:r>
              <a:rPr dirty="0" sz="2200" spc="-75">
                <a:latin typeface="Palatino Linotype"/>
                <a:cs typeface="Palatino Linotype"/>
              </a:rPr>
              <a:t> </a:t>
            </a:r>
            <a:r>
              <a:rPr dirty="0" sz="2200">
                <a:latin typeface="Palatino Linotype"/>
                <a:cs typeface="Palatino Linotype"/>
              </a:rPr>
              <a:t>quality</a:t>
            </a:r>
            <a:r>
              <a:rPr dirty="0" sz="2200" spc="-55">
                <a:latin typeface="Palatino Linotype"/>
                <a:cs typeface="Palatino Linotype"/>
              </a:rPr>
              <a:t> </a:t>
            </a:r>
            <a:r>
              <a:rPr dirty="0" sz="2200">
                <a:latin typeface="Palatino Linotype"/>
                <a:cs typeface="Palatino Linotype"/>
              </a:rPr>
              <a:t>of</a:t>
            </a:r>
            <a:r>
              <a:rPr dirty="0" sz="2200" spc="-40">
                <a:latin typeface="Palatino Linotype"/>
                <a:cs typeface="Palatino Linotype"/>
              </a:rPr>
              <a:t> </a:t>
            </a:r>
            <a:r>
              <a:rPr dirty="0" sz="2200">
                <a:latin typeface="Palatino Linotype"/>
                <a:cs typeface="Palatino Linotype"/>
              </a:rPr>
              <a:t>life</a:t>
            </a:r>
            <a:r>
              <a:rPr dirty="0" sz="2200" spc="-60">
                <a:latin typeface="Palatino Linotype"/>
                <a:cs typeface="Palatino Linotype"/>
              </a:rPr>
              <a:t> </a:t>
            </a:r>
            <a:r>
              <a:rPr dirty="0" sz="2200">
                <a:latin typeface="Palatino Linotype"/>
                <a:cs typeface="Palatino Linotype"/>
              </a:rPr>
              <a:t>for</a:t>
            </a:r>
            <a:r>
              <a:rPr dirty="0" sz="2200" spc="-50">
                <a:latin typeface="Palatino Linotype"/>
                <a:cs typeface="Palatino Linotype"/>
              </a:rPr>
              <a:t> </a:t>
            </a:r>
            <a:r>
              <a:rPr dirty="0" sz="2200" spc="-10">
                <a:latin typeface="Palatino Linotype"/>
                <a:cs typeface="Palatino Linotype"/>
              </a:rPr>
              <a:t>residents</a:t>
            </a:r>
            <a:endParaRPr sz="2200">
              <a:latin typeface="Palatino Linotype"/>
              <a:cs typeface="Palatino Linotype"/>
            </a:endParaRPr>
          </a:p>
          <a:p>
            <a:pPr marL="300355" marR="1318895" indent="-288290">
              <a:lnSpc>
                <a:spcPct val="70000"/>
              </a:lnSpc>
              <a:spcBef>
                <a:spcPts val="2010"/>
              </a:spcBef>
              <a:buFont typeface="Times New Roman"/>
              <a:buChar char="•"/>
              <a:tabLst>
                <a:tab pos="300355" algn="l"/>
              </a:tabLst>
            </a:pPr>
            <a:r>
              <a:rPr dirty="0" sz="2200" spc="-10">
                <a:latin typeface="Palatino Linotype"/>
                <a:cs typeface="Palatino Linotype"/>
              </a:rPr>
              <a:t>Stimulating</a:t>
            </a:r>
            <a:r>
              <a:rPr dirty="0" sz="2200" spc="-65">
                <a:latin typeface="Palatino Linotype"/>
                <a:cs typeface="Palatino Linotype"/>
              </a:rPr>
              <a:t> </a:t>
            </a:r>
            <a:r>
              <a:rPr dirty="0" sz="2200" spc="-10">
                <a:latin typeface="Palatino Linotype"/>
                <a:cs typeface="Palatino Linotype"/>
              </a:rPr>
              <a:t>neighborhood</a:t>
            </a:r>
            <a:r>
              <a:rPr dirty="0" sz="2200" spc="-65">
                <a:latin typeface="Palatino Linotype"/>
                <a:cs typeface="Palatino Linotype"/>
              </a:rPr>
              <a:t> </a:t>
            </a:r>
            <a:r>
              <a:rPr dirty="0" sz="2200" spc="-25">
                <a:latin typeface="Palatino Linotype"/>
                <a:cs typeface="Palatino Linotype"/>
              </a:rPr>
              <a:t>and </a:t>
            </a:r>
            <a:r>
              <a:rPr dirty="0" sz="2200" spc="-10">
                <a:latin typeface="Palatino Linotype"/>
                <a:cs typeface="Palatino Linotype"/>
              </a:rPr>
              <a:t>community</a:t>
            </a:r>
            <a:r>
              <a:rPr dirty="0" sz="2200" spc="-60">
                <a:latin typeface="Palatino Linotype"/>
                <a:cs typeface="Palatino Linotype"/>
              </a:rPr>
              <a:t> </a:t>
            </a:r>
            <a:r>
              <a:rPr dirty="0" sz="2200" spc="-10">
                <a:latin typeface="Palatino Linotype"/>
                <a:cs typeface="Palatino Linotype"/>
              </a:rPr>
              <a:t>development</a:t>
            </a:r>
            <a:endParaRPr sz="2200">
              <a:latin typeface="Palatino Linotype"/>
              <a:cs typeface="Palatino Linotype"/>
            </a:endParaRPr>
          </a:p>
          <a:p>
            <a:pPr marL="300355" indent="-287655">
              <a:lnSpc>
                <a:spcPts val="2245"/>
              </a:lnSpc>
              <a:spcBef>
                <a:spcPts val="1200"/>
              </a:spcBef>
              <a:buFont typeface="Times New Roman"/>
              <a:buChar char="•"/>
              <a:tabLst>
                <a:tab pos="300355" algn="l"/>
              </a:tabLst>
            </a:pPr>
            <a:r>
              <a:rPr dirty="0" sz="2200">
                <a:latin typeface="Palatino Linotype"/>
                <a:cs typeface="Palatino Linotype"/>
              </a:rPr>
              <a:t>Creating</a:t>
            </a:r>
            <a:r>
              <a:rPr dirty="0" sz="2200" spc="-55">
                <a:latin typeface="Palatino Linotype"/>
                <a:cs typeface="Palatino Linotype"/>
              </a:rPr>
              <a:t> </a:t>
            </a:r>
            <a:r>
              <a:rPr dirty="0" sz="2200" spc="-10">
                <a:latin typeface="Palatino Linotype"/>
                <a:cs typeface="Palatino Linotype"/>
              </a:rPr>
              <a:t>opportunities</a:t>
            </a:r>
            <a:r>
              <a:rPr dirty="0" sz="2200" spc="-45">
                <a:latin typeface="Palatino Linotype"/>
                <a:cs typeface="Palatino Linotype"/>
              </a:rPr>
              <a:t> </a:t>
            </a:r>
            <a:r>
              <a:rPr dirty="0" sz="2200">
                <a:latin typeface="Palatino Linotype"/>
                <a:cs typeface="Palatino Linotype"/>
              </a:rPr>
              <a:t>for</a:t>
            </a:r>
            <a:r>
              <a:rPr dirty="0" sz="2200" spc="-45">
                <a:latin typeface="Palatino Linotype"/>
                <a:cs typeface="Palatino Linotype"/>
              </a:rPr>
              <a:t> </a:t>
            </a:r>
            <a:r>
              <a:rPr dirty="0" sz="2200" spc="-10">
                <a:latin typeface="Palatino Linotype"/>
                <a:cs typeface="Palatino Linotype"/>
              </a:rPr>
              <a:t>recreation,</a:t>
            </a:r>
            <a:endParaRPr sz="2200">
              <a:latin typeface="Palatino Linotype"/>
              <a:cs typeface="Palatino Linotype"/>
            </a:endParaRPr>
          </a:p>
          <a:p>
            <a:pPr marL="300355">
              <a:lnSpc>
                <a:spcPts val="2245"/>
              </a:lnSpc>
            </a:pPr>
            <a:r>
              <a:rPr dirty="0" sz="2200">
                <a:latin typeface="Palatino Linotype"/>
                <a:cs typeface="Palatino Linotype"/>
              </a:rPr>
              <a:t>exercise,</a:t>
            </a:r>
            <a:r>
              <a:rPr dirty="0" sz="2200" spc="-65">
                <a:latin typeface="Palatino Linotype"/>
                <a:cs typeface="Palatino Linotype"/>
              </a:rPr>
              <a:t> </a:t>
            </a:r>
            <a:r>
              <a:rPr dirty="0" sz="2200">
                <a:latin typeface="Palatino Linotype"/>
                <a:cs typeface="Palatino Linotype"/>
              </a:rPr>
              <a:t>and</a:t>
            </a:r>
            <a:r>
              <a:rPr dirty="0" sz="2200" spc="-60">
                <a:latin typeface="Palatino Linotype"/>
                <a:cs typeface="Palatino Linotype"/>
              </a:rPr>
              <a:t> </a:t>
            </a:r>
            <a:r>
              <a:rPr dirty="0" sz="2200" spc="-10">
                <a:latin typeface="Palatino Linotype"/>
                <a:cs typeface="Palatino Linotype"/>
              </a:rPr>
              <a:t>socializing</a:t>
            </a:r>
            <a:endParaRPr sz="2200">
              <a:latin typeface="Palatino Linotype"/>
              <a:cs typeface="Palatino Linotype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01740" y="1415794"/>
            <a:ext cx="2842260" cy="544220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687120" y="1237784"/>
            <a:ext cx="7275830" cy="4547870"/>
          </a:xfrm>
          <a:prstGeom prst="rect">
            <a:avLst/>
          </a:prstGeom>
        </p:spPr>
        <p:txBody>
          <a:bodyPr wrap="square" lIns="0" tIns="20574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620"/>
              </a:spcBef>
              <a:buFont typeface="Arial"/>
              <a:buChar char="•"/>
              <a:tabLst>
                <a:tab pos="354965" algn="l"/>
              </a:tabLst>
            </a:pPr>
            <a:r>
              <a:rPr dirty="0" sz="3200">
                <a:latin typeface="Palatino Linotype"/>
                <a:cs typeface="Palatino Linotype"/>
              </a:rPr>
              <a:t>Community</a:t>
            </a:r>
            <a:r>
              <a:rPr dirty="0" sz="3200" spc="-55">
                <a:latin typeface="Palatino Linotype"/>
                <a:cs typeface="Palatino Linotype"/>
              </a:rPr>
              <a:t> </a:t>
            </a:r>
            <a:r>
              <a:rPr dirty="0" sz="3200" spc="-10">
                <a:latin typeface="Palatino Linotype"/>
                <a:cs typeface="Palatino Linotype"/>
              </a:rPr>
              <a:t>Gardens</a:t>
            </a:r>
            <a:endParaRPr sz="3200">
              <a:latin typeface="Palatino Linotype"/>
              <a:cs typeface="Palatino Linotype"/>
            </a:endParaRPr>
          </a:p>
          <a:p>
            <a:pPr marL="354965" indent="-342265">
              <a:lnSpc>
                <a:spcPct val="100000"/>
              </a:lnSpc>
              <a:spcBef>
                <a:spcPts val="1520"/>
              </a:spcBef>
              <a:buFont typeface="Arial"/>
              <a:buChar char="•"/>
              <a:tabLst>
                <a:tab pos="354965" algn="l"/>
              </a:tabLst>
            </a:pPr>
            <a:r>
              <a:rPr dirty="0" sz="3200">
                <a:latin typeface="Palatino Linotype"/>
                <a:cs typeface="Palatino Linotype"/>
              </a:rPr>
              <a:t>Green</a:t>
            </a:r>
            <a:r>
              <a:rPr dirty="0" sz="3200" spc="-45">
                <a:latin typeface="Palatino Linotype"/>
                <a:cs typeface="Palatino Linotype"/>
              </a:rPr>
              <a:t> </a:t>
            </a:r>
            <a:r>
              <a:rPr dirty="0" sz="3200">
                <a:latin typeface="Palatino Linotype"/>
                <a:cs typeface="Palatino Linotype"/>
              </a:rPr>
              <a:t>Thumb</a:t>
            </a:r>
            <a:r>
              <a:rPr dirty="0" sz="3200" spc="-25">
                <a:latin typeface="Palatino Linotype"/>
                <a:cs typeface="Palatino Linotype"/>
              </a:rPr>
              <a:t> </a:t>
            </a:r>
            <a:r>
              <a:rPr dirty="0" sz="3200" spc="-10">
                <a:latin typeface="Palatino Linotype"/>
                <a:cs typeface="Palatino Linotype"/>
              </a:rPr>
              <a:t>Workshops</a:t>
            </a:r>
            <a:endParaRPr sz="3200">
              <a:latin typeface="Palatino Linotype"/>
              <a:cs typeface="Palatino Linotype"/>
            </a:endParaRPr>
          </a:p>
          <a:p>
            <a:pPr marL="354965" indent="-342265">
              <a:lnSpc>
                <a:spcPct val="100000"/>
              </a:lnSpc>
              <a:spcBef>
                <a:spcPts val="1515"/>
              </a:spcBef>
              <a:buFont typeface="Arial"/>
              <a:buChar char="•"/>
              <a:tabLst>
                <a:tab pos="354965" algn="l"/>
              </a:tabLst>
            </a:pPr>
            <a:r>
              <a:rPr dirty="0" sz="3200">
                <a:latin typeface="Palatino Linotype"/>
                <a:cs typeface="Palatino Linotype"/>
              </a:rPr>
              <a:t>Binghamton</a:t>
            </a:r>
            <a:r>
              <a:rPr dirty="0" sz="3200" spc="-40">
                <a:latin typeface="Palatino Linotype"/>
                <a:cs typeface="Palatino Linotype"/>
              </a:rPr>
              <a:t> </a:t>
            </a:r>
            <a:r>
              <a:rPr dirty="0" sz="3200">
                <a:latin typeface="Palatino Linotype"/>
                <a:cs typeface="Palatino Linotype"/>
              </a:rPr>
              <a:t>Urban</a:t>
            </a:r>
            <a:r>
              <a:rPr dirty="0" sz="3200" spc="-25">
                <a:latin typeface="Palatino Linotype"/>
                <a:cs typeface="Palatino Linotype"/>
              </a:rPr>
              <a:t> </a:t>
            </a:r>
            <a:r>
              <a:rPr dirty="0" sz="3200" spc="-20">
                <a:latin typeface="Palatino Linotype"/>
                <a:cs typeface="Palatino Linotype"/>
              </a:rPr>
              <a:t>Farm</a:t>
            </a:r>
            <a:endParaRPr sz="3200">
              <a:latin typeface="Palatino Linotype"/>
              <a:cs typeface="Palatino Linotype"/>
            </a:endParaRPr>
          </a:p>
          <a:p>
            <a:pPr marL="355600" marR="5080" indent="-342900">
              <a:lnSpc>
                <a:spcPts val="3460"/>
              </a:lnSpc>
              <a:spcBef>
                <a:spcPts val="194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3200">
                <a:latin typeface="Palatino Linotype"/>
                <a:cs typeface="Palatino Linotype"/>
              </a:rPr>
              <a:t>Grow</a:t>
            </a:r>
            <a:r>
              <a:rPr dirty="0" sz="3200" spc="-50">
                <a:latin typeface="Palatino Linotype"/>
                <a:cs typeface="Palatino Linotype"/>
              </a:rPr>
              <a:t> </a:t>
            </a:r>
            <a:r>
              <a:rPr dirty="0" sz="3200">
                <a:latin typeface="Palatino Linotype"/>
                <a:cs typeface="Palatino Linotype"/>
              </a:rPr>
              <a:t>Binghamton</a:t>
            </a:r>
            <a:r>
              <a:rPr dirty="0" sz="3200" spc="-40">
                <a:latin typeface="Palatino Linotype"/>
                <a:cs typeface="Palatino Linotype"/>
              </a:rPr>
              <a:t> </a:t>
            </a:r>
            <a:r>
              <a:rPr dirty="0" sz="3200">
                <a:latin typeface="Palatino Linotype"/>
                <a:cs typeface="Palatino Linotype"/>
              </a:rPr>
              <a:t>youth</a:t>
            </a:r>
            <a:r>
              <a:rPr dirty="0" sz="3200" spc="-40">
                <a:latin typeface="Palatino Linotype"/>
                <a:cs typeface="Palatino Linotype"/>
              </a:rPr>
              <a:t> </a:t>
            </a:r>
            <a:r>
              <a:rPr dirty="0" sz="3200" spc="-10">
                <a:latin typeface="Palatino Linotype"/>
                <a:cs typeface="Palatino Linotype"/>
              </a:rPr>
              <a:t>employment program</a:t>
            </a:r>
            <a:endParaRPr sz="3200">
              <a:latin typeface="Palatino Linotype"/>
              <a:cs typeface="Palatino Linotype"/>
            </a:endParaRPr>
          </a:p>
          <a:p>
            <a:pPr marL="354965" indent="-342265">
              <a:lnSpc>
                <a:spcPct val="100000"/>
              </a:lnSpc>
              <a:spcBef>
                <a:spcPts val="1470"/>
              </a:spcBef>
              <a:buFont typeface="Arial"/>
              <a:buChar char="•"/>
              <a:tabLst>
                <a:tab pos="354965" algn="l"/>
              </a:tabLst>
            </a:pPr>
            <a:r>
              <a:rPr dirty="0" sz="3200">
                <a:latin typeface="Palatino Linotype"/>
                <a:cs typeface="Palatino Linotype"/>
              </a:rPr>
              <a:t>Farm</a:t>
            </a:r>
            <a:r>
              <a:rPr dirty="0" sz="3200" spc="-15">
                <a:latin typeface="Palatino Linotype"/>
                <a:cs typeface="Palatino Linotype"/>
              </a:rPr>
              <a:t> </a:t>
            </a:r>
            <a:r>
              <a:rPr dirty="0" sz="3200" spc="-20">
                <a:latin typeface="Palatino Linotype"/>
                <a:cs typeface="Palatino Linotype"/>
              </a:rPr>
              <a:t>Share</a:t>
            </a:r>
            <a:endParaRPr sz="3200">
              <a:latin typeface="Palatino Linotype"/>
              <a:cs typeface="Palatino Linotype"/>
            </a:endParaRPr>
          </a:p>
          <a:p>
            <a:pPr marL="354965" indent="-342265">
              <a:lnSpc>
                <a:spcPct val="100000"/>
              </a:lnSpc>
              <a:spcBef>
                <a:spcPts val="1515"/>
              </a:spcBef>
              <a:buFont typeface="Arial"/>
              <a:buChar char="•"/>
              <a:tabLst>
                <a:tab pos="354965" algn="l"/>
              </a:tabLst>
            </a:pPr>
            <a:r>
              <a:rPr dirty="0" sz="3200">
                <a:latin typeface="Palatino Linotype"/>
                <a:cs typeface="Palatino Linotype"/>
              </a:rPr>
              <a:t>Build</a:t>
            </a:r>
            <a:r>
              <a:rPr dirty="0" sz="3200" spc="-25">
                <a:latin typeface="Palatino Linotype"/>
                <a:cs typeface="Palatino Linotype"/>
              </a:rPr>
              <a:t> </a:t>
            </a:r>
            <a:r>
              <a:rPr dirty="0" sz="3200">
                <a:latin typeface="Palatino Linotype"/>
                <a:cs typeface="Palatino Linotype"/>
              </a:rPr>
              <a:t>a</a:t>
            </a:r>
            <a:r>
              <a:rPr dirty="0" sz="3200" spc="-10">
                <a:latin typeface="Palatino Linotype"/>
                <a:cs typeface="Palatino Linotype"/>
              </a:rPr>
              <a:t> </a:t>
            </a:r>
            <a:r>
              <a:rPr dirty="0" sz="3200">
                <a:latin typeface="Palatino Linotype"/>
                <a:cs typeface="Palatino Linotype"/>
              </a:rPr>
              <a:t>Garden</a:t>
            </a:r>
            <a:r>
              <a:rPr dirty="0" sz="3200" spc="-20">
                <a:latin typeface="Palatino Linotype"/>
                <a:cs typeface="Palatino Linotype"/>
              </a:rPr>
              <a:t> </a:t>
            </a:r>
            <a:r>
              <a:rPr dirty="0" sz="3200" spc="-10">
                <a:latin typeface="Palatino Linotype"/>
                <a:cs typeface="Palatino Linotype"/>
              </a:rPr>
              <a:t>Program</a:t>
            </a:r>
            <a:endParaRPr sz="3200">
              <a:latin typeface="Palatino Linotype"/>
              <a:cs typeface="Palatino Linotype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0" y="0"/>
            <a:ext cx="9144000" cy="1236345"/>
          </a:xfrm>
          <a:custGeom>
            <a:avLst/>
            <a:gdLst/>
            <a:ahLst/>
            <a:cxnLst/>
            <a:rect l="l" t="t" r="r" b="b"/>
            <a:pathLst>
              <a:path w="9144000" h="1236345">
                <a:moveTo>
                  <a:pt x="9144000" y="0"/>
                </a:moveTo>
                <a:lnTo>
                  <a:pt x="0" y="0"/>
                </a:lnTo>
                <a:lnTo>
                  <a:pt x="0" y="1235964"/>
                </a:lnTo>
                <a:lnTo>
                  <a:pt x="9144000" y="1235964"/>
                </a:lnTo>
                <a:lnTo>
                  <a:pt x="9144000" y="0"/>
                </a:lnTo>
                <a:close/>
              </a:path>
            </a:pathLst>
          </a:custGeom>
          <a:solidFill>
            <a:srgbClr val="789A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40101" y="258013"/>
            <a:ext cx="4465955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290"/>
              <a:t>OUR</a:t>
            </a:r>
            <a:r>
              <a:rPr dirty="0" sz="4400" spc="-229"/>
              <a:t> </a:t>
            </a:r>
            <a:r>
              <a:rPr dirty="0" sz="4400" spc="180"/>
              <a:t>PROGRAMS</a:t>
            </a:r>
            <a:endParaRPr sz="440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34200" y="4756403"/>
            <a:ext cx="2209800" cy="210159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9144000" cy="1446530"/>
          </a:xfrm>
          <a:custGeom>
            <a:avLst/>
            <a:gdLst/>
            <a:ahLst/>
            <a:cxnLst/>
            <a:rect l="l" t="t" r="r" b="b"/>
            <a:pathLst>
              <a:path w="9144000" h="1446530">
                <a:moveTo>
                  <a:pt x="9144000" y="0"/>
                </a:moveTo>
                <a:lnTo>
                  <a:pt x="0" y="0"/>
                </a:lnTo>
                <a:lnTo>
                  <a:pt x="0" y="1446276"/>
                </a:lnTo>
                <a:lnTo>
                  <a:pt x="9144000" y="1446276"/>
                </a:lnTo>
                <a:lnTo>
                  <a:pt x="9144000" y="0"/>
                </a:lnTo>
                <a:close/>
              </a:path>
            </a:pathLst>
          </a:custGeom>
          <a:solidFill>
            <a:srgbClr val="789A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07111" rIns="0" bIns="0" rtlCol="0" vert="horz">
            <a:spAutoFit/>
          </a:bodyPr>
          <a:lstStyle/>
          <a:p>
            <a:pPr marL="320675">
              <a:lnSpc>
                <a:spcPct val="100000"/>
              </a:lnSpc>
              <a:spcBef>
                <a:spcPts val="95"/>
              </a:spcBef>
            </a:pPr>
            <a:r>
              <a:rPr dirty="0" spc="220"/>
              <a:t>WHAT</a:t>
            </a:r>
            <a:r>
              <a:rPr dirty="0" spc="-204"/>
              <a:t> </a:t>
            </a:r>
            <a:r>
              <a:rPr dirty="0" spc="-195"/>
              <a:t>IS</a:t>
            </a:r>
            <a:r>
              <a:rPr dirty="0" spc="-200"/>
              <a:t> </a:t>
            </a:r>
            <a:r>
              <a:rPr dirty="0" spc="310"/>
              <a:t>A</a:t>
            </a:r>
            <a:r>
              <a:rPr dirty="0" spc="-204"/>
              <a:t> </a:t>
            </a:r>
            <a:r>
              <a:rPr dirty="0" spc="175"/>
              <a:t>COMMUNITY</a:t>
            </a:r>
            <a:r>
              <a:rPr dirty="0" spc="-160"/>
              <a:t> </a:t>
            </a:r>
            <a:r>
              <a:rPr dirty="0" spc="150"/>
              <a:t>GARDEN?</a:t>
            </a: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749040"/>
            <a:ext cx="4244339" cy="2819400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389940" y="1760931"/>
            <a:ext cx="8433435" cy="40424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154940" indent="1905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latin typeface="Palatino Linotype"/>
                <a:cs typeface="Palatino Linotype"/>
              </a:rPr>
              <a:t>A</a:t>
            </a:r>
            <a:r>
              <a:rPr dirty="0" sz="3000" spc="-15">
                <a:latin typeface="Palatino Linotype"/>
                <a:cs typeface="Palatino Linotype"/>
              </a:rPr>
              <a:t> </a:t>
            </a:r>
            <a:r>
              <a:rPr dirty="0" sz="3000">
                <a:latin typeface="Palatino Linotype"/>
                <a:cs typeface="Palatino Linotype"/>
              </a:rPr>
              <a:t>community</a:t>
            </a:r>
            <a:r>
              <a:rPr dirty="0" sz="3000" spc="-10">
                <a:latin typeface="Palatino Linotype"/>
                <a:cs typeface="Palatino Linotype"/>
              </a:rPr>
              <a:t> </a:t>
            </a:r>
            <a:r>
              <a:rPr dirty="0" sz="3000">
                <a:latin typeface="Palatino Linotype"/>
                <a:cs typeface="Palatino Linotype"/>
              </a:rPr>
              <a:t>garden</a:t>
            </a:r>
            <a:r>
              <a:rPr dirty="0" sz="3000" spc="-10">
                <a:latin typeface="Palatino Linotype"/>
                <a:cs typeface="Palatino Linotype"/>
              </a:rPr>
              <a:t> </a:t>
            </a:r>
            <a:r>
              <a:rPr dirty="0" sz="3000">
                <a:latin typeface="Palatino Linotype"/>
                <a:cs typeface="Palatino Linotype"/>
              </a:rPr>
              <a:t>is</a:t>
            </a:r>
            <a:r>
              <a:rPr dirty="0" sz="3000" spc="-15">
                <a:latin typeface="Palatino Linotype"/>
                <a:cs typeface="Palatino Linotype"/>
              </a:rPr>
              <a:t> </a:t>
            </a:r>
            <a:r>
              <a:rPr dirty="0" sz="3000">
                <a:latin typeface="Palatino Linotype"/>
                <a:cs typeface="Palatino Linotype"/>
              </a:rPr>
              <a:t>a</a:t>
            </a:r>
            <a:r>
              <a:rPr dirty="0" sz="3000" spc="-10">
                <a:latin typeface="Palatino Linotype"/>
                <a:cs typeface="Palatino Linotype"/>
              </a:rPr>
              <a:t> </a:t>
            </a:r>
            <a:r>
              <a:rPr dirty="0" sz="3000">
                <a:latin typeface="Palatino Linotype"/>
                <a:cs typeface="Palatino Linotype"/>
              </a:rPr>
              <a:t>property</a:t>
            </a:r>
            <a:r>
              <a:rPr dirty="0" sz="3000" spc="-25">
                <a:latin typeface="Palatino Linotype"/>
                <a:cs typeface="Palatino Linotype"/>
              </a:rPr>
              <a:t> </a:t>
            </a:r>
            <a:r>
              <a:rPr dirty="0" sz="3000">
                <a:latin typeface="Palatino Linotype"/>
                <a:cs typeface="Palatino Linotype"/>
              </a:rPr>
              <a:t>that</a:t>
            </a:r>
            <a:r>
              <a:rPr dirty="0" sz="3000" spc="-25">
                <a:latin typeface="Palatino Linotype"/>
                <a:cs typeface="Palatino Linotype"/>
              </a:rPr>
              <a:t> is </a:t>
            </a:r>
            <a:r>
              <a:rPr dirty="0" sz="3000">
                <a:latin typeface="Palatino Linotype"/>
                <a:cs typeface="Palatino Linotype"/>
              </a:rPr>
              <a:t>managed</a:t>
            </a:r>
            <a:r>
              <a:rPr dirty="0" sz="3000" spc="-20">
                <a:latin typeface="Palatino Linotype"/>
                <a:cs typeface="Palatino Linotype"/>
              </a:rPr>
              <a:t> </a:t>
            </a:r>
            <a:r>
              <a:rPr dirty="0" sz="3000">
                <a:latin typeface="Palatino Linotype"/>
                <a:cs typeface="Palatino Linotype"/>
              </a:rPr>
              <a:t>and developed</a:t>
            </a:r>
            <a:r>
              <a:rPr dirty="0" sz="3000" spc="-5">
                <a:latin typeface="Palatino Linotype"/>
                <a:cs typeface="Palatino Linotype"/>
              </a:rPr>
              <a:t> </a:t>
            </a:r>
            <a:r>
              <a:rPr dirty="0" sz="3000">
                <a:latin typeface="Palatino Linotype"/>
                <a:cs typeface="Palatino Linotype"/>
              </a:rPr>
              <a:t>by</a:t>
            </a:r>
            <a:r>
              <a:rPr dirty="0" sz="3000" spc="5">
                <a:latin typeface="Palatino Linotype"/>
                <a:cs typeface="Palatino Linotype"/>
              </a:rPr>
              <a:t> </a:t>
            </a:r>
            <a:r>
              <a:rPr dirty="0" sz="3000" i="1">
                <a:latin typeface="Palatino Linotype"/>
                <a:cs typeface="Palatino Linotype"/>
              </a:rPr>
              <a:t>community</a:t>
            </a:r>
            <a:r>
              <a:rPr dirty="0" sz="3000" spc="20" i="1">
                <a:latin typeface="Palatino Linotype"/>
                <a:cs typeface="Palatino Linotype"/>
              </a:rPr>
              <a:t> </a:t>
            </a:r>
            <a:r>
              <a:rPr dirty="0" sz="3000" spc="-10" i="1">
                <a:latin typeface="Palatino Linotype"/>
                <a:cs typeface="Palatino Linotype"/>
              </a:rPr>
              <a:t>members</a:t>
            </a:r>
            <a:r>
              <a:rPr dirty="0" sz="3000" spc="-10" i="1">
                <a:latin typeface="Palatino Linotype"/>
                <a:cs typeface="Palatino Linotype"/>
              </a:rPr>
              <a:t> </a:t>
            </a:r>
            <a:r>
              <a:rPr dirty="0" sz="3000">
                <a:latin typeface="Palatino Linotype"/>
                <a:cs typeface="Palatino Linotype"/>
              </a:rPr>
              <a:t>to</a:t>
            </a:r>
            <a:r>
              <a:rPr dirty="0" sz="3000" spc="-5">
                <a:latin typeface="Palatino Linotype"/>
                <a:cs typeface="Palatino Linotype"/>
              </a:rPr>
              <a:t> </a:t>
            </a:r>
            <a:r>
              <a:rPr dirty="0" sz="3000">
                <a:latin typeface="Palatino Linotype"/>
                <a:cs typeface="Palatino Linotype"/>
              </a:rPr>
              <a:t>produce</a:t>
            </a:r>
            <a:r>
              <a:rPr dirty="0" sz="3000" spc="15">
                <a:latin typeface="Palatino Linotype"/>
                <a:cs typeface="Palatino Linotype"/>
              </a:rPr>
              <a:t> </a:t>
            </a:r>
            <a:r>
              <a:rPr dirty="0" sz="3000">
                <a:latin typeface="Palatino Linotype"/>
                <a:cs typeface="Palatino Linotype"/>
              </a:rPr>
              <a:t>food</a:t>
            </a:r>
            <a:r>
              <a:rPr dirty="0" sz="3000" spc="-5">
                <a:latin typeface="Palatino Linotype"/>
                <a:cs typeface="Palatino Linotype"/>
              </a:rPr>
              <a:t> </a:t>
            </a:r>
            <a:r>
              <a:rPr dirty="0" sz="3000">
                <a:latin typeface="Palatino Linotype"/>
                <a:cs typeface="Palatino Linotype"/>
              </a:rPr>
              <a:t>crops</a:t>
            </a:r>
            <a:r>
              <a:rPr dirty="0" sz="3000" spc="5">
                <a:latin typeface="Palatino Linotype"/>
                <a:cs typeface="Palatino Linotype"/>
              </a:rPr>
              <a:t> </a:t>
            </a:r>
            <a:r>
              <a:rPr dirty="0" sz="3000">
                <a:latin typeface="Palatino Linotype"/>
                <a:cs typeface="Palatino Linotype"/>
              </a:rPr>
              <a:t>for personal </a:t>
            </a:r>
            <a:r>
              <a:rPr dirty="0" sz="3000" spc="-10">
                <a:latin typeface="Palatino Linotype"/>
                <a:cs typeface="Palatino Linotype"/>
              </a:rPr>
              <a:t>consumption.</a:t>
            </a:r>
            <a:endParaRPr sz="300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400">
              <a:latin typeface="Palatino Linotype"/>
              <a:cs typeface="Palatino Linotype"/>
            </a:endParaRPr>
          </a:p>
          <a:p>
            <a:pPr marL="4220210" marR="5080" indent="-228600">
              <a:lnSpc>
                <a:spcPct val="100000"/>
              </a:lnSpc>
              <a:buFont typeface="Arial"/>
              <a:buChar char="•"/>
              <a:tabLst>
                <a:tab pos="4220210" algn="l"/>
              </a:tabLst>
            </a:pPr>
            <a:r>
              <a:rPr dirty="0" sz="2600">
                <a:latin typeface="Palatino Linotype"/>
                <a:cs typeface="Palatino Linotype"/>
              </a:rPr>
              <a:t>22</a:t>
            </a:r>
            <a:r>
              <a:rPr dirty="0" sz="2600" spc="-10">
                <a:latin typeface="Palatino Linotype"/>
                <a:cs typeface="Palatino Linotype"/>
              </a:rPr>
              <a:t> </a:t>
            </a:r>
            <a:r>
              <a:rPr dirty="0" sz="2600">
                <a:latin typeface="Palatino Linotype"/>
                <a:cs typeface="Palatino Linotype"/>
              </a:rPr>
              <a:t>gardens</a:t>
            </a:r>
            <a:r>
              <a:rPr dirty="0" sz="2600" spc="-30">
                <a:latin typeface="Palatino Linotype"/>
                <a:cs typeface="Palatino Linotype"/>
              </a:rPr>
              <a:t> </a:t>
            </a:r>
            <a:r>
              <a:rPr dirty="0" sz="2600">
                <a:latin typeface="Palatino Linotype"/>
                <a:cs typeface="Palatino Linotype"/>
              </a:rPr>
              <a:t>with 500+</a:t>
            </a:r>
            <a:r>
              <a:rPr dirty="0" sz="2600" spc="-35">
                <a:latin typeface="Palatino Linotype"/>
                <a:cs typeface="Palatino Linotype"/>
              </a:rPr>
              <a:t> </a:t>
            </a:r>
            <a:r>
              <a:rPr dirty="0" sz="2600" spc="-10">
                <a:latin typeface="Palatino Linotype"/>
                <a:cs typeface="Palatino Linotype"/>
              </a:rPr>
              <a:t>garden </a:t>
            </a:r>
            <a:r>
              <a:rPr dirty="0" sz="2600" spc="-20">
                <a:latin typeface="Palatino Linotype"/>
                <a:cs typeface="Palatino Linotype"/>
              </a:rPr>
              <a:t>beds</a:t>
            </a:r>
            <a:endParaRPr sz="2600">
              <a:latin typeface="Palatino Linotype"/>
              <a:cs typeface="Palatino Linotype"/>
            </a:endParaRPr>
          </a:p>
          <a:p>
            <a:pPr marL="4219575" indent="-227965">
              <a:lnSpc>
                <a:spcPct val="100000"/>
              </a:lnSpc>
              <a:spcBef>
                <a:spcPts val="1205"/>
              </a:spcBef>
              <a:buFont typeface="Arial"/>
              <a:buChar char="•"/>
              <a:tabLst>
                <a:tab pos="4219575" algn="l"/>
              </a:tabLst>
            </a:pPr>
            <a:r>
              <a:rPr dirty="0" sz="2600">
                <a:latin typeface="Palatino Linotype"/>
                <a:cs typeface="Palatino Linotype"/>
              </a:rPr>
              <a:t>Plot</a:t>
            </a:r>
            <a:r>
              <a:rPr dirty="0" sz="2600" spc="10">
                <a:latin typeface="Palatino Linotype"/>
                <a:cs typeface="Palatino Linotype"/>
              </a:rPr>
              <a:t> </a:t>
            </a:r>
            <a:r>
              <a:rPr dirty="0" sz="2600">
                <a:latin typeface="Palatino Linotype"/>
                <a:cs typeface="Palatino Linotype"/>
              </a:rPr>
              <a:t>rentals:</a:t>
            </a:r>
            <a:r>
              <a:rPr dirty="0" sz="2600" spc="-20">
                <a:latin typeface="Palatino Linotype"/>
                <a:cs typeface="Palatino Linotype"/>
              </a:rPr>
              <a:t> </a:t>
            </a:r>
            <a:r>
              <a:rPr dirty="0" sz="2600">
                <a:latin typeface="Palatino Linotype"/>
                <a:cs typeface="Palatino Linotype"/>
              </a:rPr>
              <a:t>$20-30 per</a:t>
            </a:r>
            <a:r>
              <a:rPr dirty="0" sz="2600" spc="-25">
                <a:latin typeface="Palatino Linotype"/>
                <a:cs typeface="Palatino Linotype"/>
              </a:rPr>
              <a:t> </a:t>
            </a:r>
            <a:r>
              <a:rPr dirty="0" sz="2600" spc="-20">
                <a:latin typeface="Palatino Linotype"/>
                <a:cs typeface="Palatino Linotype"/>
              </a:rPr>
              <a:t>year</a:t>
            </a:r>
            <a:endParaRPr sz="2600">
              <a:latin typeface="Palatino Linotype"/>
              <a:cs typeface="Palatino Linotype"/>
            </a:endParaRPr>
          </a:p>
          <a:p>
            <a:pPr marL="4219575" indent="-22796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4219575" algn="l"/>
              </a:tabLst>
            </a:pPr>
            <a:r>
              <a:rPr dirty="0" sz="2600">
                <a:latin typeface="Palatino Linotype"/>
                <a:cs typeface="Palatino Linotype"/>
              </a:rPr>
              <a:t>Cooperative</a:t>
            </a:r>
            <a:r>
              <a:rPr dirty="0" sz="2600" spc="-65">
                <a:latin typeface="Palatino Linotype"/>
                <a:cs typeface="Palatino Linotype"/>
              </a:rPr>
              <a:t> </a:t>
            </a:r>
            <a:r>
              <a:rPr dirty="0" sz="2600" spc="-10">
                <a:latin typeface="Palatino Linotype"/>
                <a:cs typeface="Palatino Linotype"/>
              </a:rPr>
              <a:t>maintenance</a:t>
            </a:r>
            <a:endParaRPr sz="26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9133840" cy="1295400"/>
          </a:xfrm>
          <a:custGeom>
            <a:avLst/>
            <a:gdLst/>
            <a:ahLst/>
            <a:cxnLst/>
            <a:rect l="l" t="t" r="r" b="b"/>
            <a:pathLst>
              <a:path w="9133840" h="1295400">
                <a:moveTo>
                  <a:pt x="9133332" y="0"/>
                </a:moveTo>
                <a:lnTo>
                  <a:pt x="0" y="0"/>
                </a:lnTo>
                <a:lnTo>
                  <a:pt x="0" y="1295400"/>
                </a:lnTo>
                <a:lnTo>
                  <a:pt x="9133332" y="1295400"/>
                </a:lnTo>
                <a:lnTo>
                  <a:pt x="9133332" y="0"/>
                </a:lnTo>
                <a:close/>
              </a:path>
            </a:pathLst>
          </a:custGeom>
          <a:solidFill>
            <a:srgbClr val="789A3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44472" y="287782"/>
            <a:ext cx="563753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70"/>
              <a:t>VINES</a:t>
            </a:r>
            <a:r>
              <a:rPr dirty="0" sz="4400" spc="-210"/>
              <a:t> </a:t>
            </a:r>
            <a:r>
              <a:rPr dirty="0" sz="4400" spc="220"/>
              <a:t>GARDEN</a:t>
            </a:r>
            <a:r>
              <a:rPr dirty="0" sz="4400" spc="-210"/>
              <a:t> </a:t>
            </a:r>
            <a:r>
              <a:rPr dirty="0" sz="4400" spc="-40"/>
              <a:t>SITES</a:t>
            </a:r>
            <a:endParaRPr sz="4400"/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5676" y="1295397"/>
            <a:ext cx="8232648" cy="55625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5279" y="1214627"/>
              <a:ext cx="8473440" cy="564337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0"/>
              <a:ext cx="9144000" cy="1236345"/>
            </a:xfrm>
            <a:custGeom>
              <a:avLst/>
              <a:gdLst/>
              <a:ahLst/>
              <a:cxnLst/>
              <a:rect l="l" t="t" r="r" b="b"/>
              <a:pathLst>
                <a:path w="9144000" h="1236345">
                  <a:moveTo>
                    <a:pt x="9144000" y="0"/>
                  </a:moveTo>
                  <a:lnTo>
                    <a:pt x="0" y="0"/>
                  </a:lnTo>
                  <a:lnTo>
                    <a:pt x="0" y="1235964"/>
                  </a:lnTo>
                  <a:lnTo>
                    <a:pt x="9144000" y="1235964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789A3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9435" rIns="0" bIns="0" rtlCol="0" vert="horz">
            <a:spAutoFit/>
          </a:bodyPr>
          <a:lstStyle/>
          <a:p>
            <a:pPr marL="3577590" marR="5080" indent="-3312160">
              <a:lnSpc>
                <a:spcPct val="100000"/>
              </a:lnSpc>
              <a:spcBef>
                <a:spcPts val="100"/>
              </a:spcBef>
            </a:pPr>
            <a:r>
              <a:rPr dirty="0" sz="3600" spc="135"/>
              <a:t>GREGORY</a:t>
            </a:r>
            <a:r>
              <a:rPr dirty="0" sz="3600" spc="-160"/>
              <a:t> </a:t>
            </a:r>
            <a:r>
              <a:rPr dirty="0" sz="3600" spc="185"/>
              <a:t>LANE</a:t>
            </a:r>
            <a:r>
              <a:rPr dirty="0" sz="3600" spc="-180"/>
              <a:t> </a:t>
            </a:r>
            <a:r>
              <a:rPr dirty="0" sz="3600" spc="160"/>
              <a:t>COMMUNITY</a:t>
            </a:r>
            <a:r>
              <a:rPr dirty="0" sz="3600" spc="-175"/>
              <a:t> </a:t>
            </a:r>
            <a:r>
              <a:rPr dirty="0" sz="3600" spc="170"/>
              <a:t>GARDEN </a:t>
            </a:r>
            <a:r>
              <a:rPr dirty="0" sz="3600" spc="135"/>
              <a:t>BEFORE</a:t>
            </a:r>
            <a:endParaRPr sz="36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Amelia</dc:creator>
  <dc:title>Slide 1</dc:title>
  <dcterms:created xsi:type="dcterms:W3CDTF">2023-11-16T16:44:14Z</dcterms:created>
  <dcterms:modified xsi:type="dcterms:W3CDTF">2023-11-16T16:44:14Z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2023-11-15T00:00:00Z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2023-11-16T00:00:00Z</vt:filetime>
  </property>
  <property fmtid="{D5CDD505-2E9C-101B-9397-08002B2CF9AE}" pid="5" name="Producer">
    <vt:lpwstr>Microsoft® PowerPoint® 2019</vt:lpwstr>
  </property>
</Properties>
</file>